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4" r:id="rId7"/>
    <p:sldId id="265" r:id="rId8"/>
    <p:sldId id="266" r:id="rId9"/>
    <p:sldId id="267" r:id="rId10"/>
    <p:sldId id="279" r:id="rId11"/>
    <p:sldId id="308" r:id="rId12"/>
    <p:sldId id="283" r:id="rId13"/>
    <p:sldId id="309" r:id="rId14"/>
    <p:sldId id="310" r:id="rId15"/>
    <p:sldId id="311" r:id="rId16"/>
    <p:sldId id="290" r:id="rId17"/>
    <p:sldId id="312" r:id="rId18"/>
    <p:sldId id="313" r:id="rId19"/>
    <p:sldId id="282" r:id="rId20"/>
    <p:sldId id="284" r:id="rId21"/>
    <p:sldId id="285" r:id="rId22"/>
    <p:sldId id="314" r:id="rId23"/>
    <p:sldId id="268" r:id="rId24"/>
    <p:sldId id="300" r:id="rId25"/>
    <p:sldId id="301" r:id="rId26"/>
    <p:sldId id="302" r:id="rId27"/>
    <p:sldId id="280" r:id="rId28"/>
    <p:sldId id="303" r:id="rId29"/>
    <p:sldId id="306" r:id="rId30"/>
    <p:sldId id="304" r:id="rId31"/>
    <p:sldId id="307" r:id="rId32"/>
    <p:sldId id="287" r:id="rId33"/>
    <p:sldId id="288" r:id="rId34"/>
    <p:sldId id="289" r:id="rId35"/>
    <p:sldId id="291" r:id="rId36"/>
    <p:sldId id="297" r:id="rId37"/>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谢 星" initials="谢"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6D7D"/>
    <a:srgbClr val="798894"/>
    <a:srgbClr val="7F7F7F"/>
    <a:srgbClr val="FC4B41"/>
    <a:srgbClr val="EAEAEA"/>
    <a:srgbClr val="FFFFFF"/>
    <a:srgbClr val="B4B7BE"/>
    <a:srgbClr val="0ED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4" autoAdjust="0"/>
    <p:restoredTop sz="94660"/>
  </p:normalViewPr>
  <p:slideViewPr>
    <p:cSldViewPr showGuides="1">
      <p:cViewPr varScale="1">
        <p:scale>
          <a:sx n="94" d="100"/>
          <a:sy n="94" d="100"/>
        </p:scale>
        <p:origin x="576" y="77"/>
      </p:cViewPr>
      <p:guideLst>
        <p:guide orient="horz" pos="572"/>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6BEB5E-E52B-41F1-922C-342DC9DF2FC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B89D4C-5390-4D93-BA1B-0ED15AE8E1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B89D4C-5390-4D93-BA1B-0ED15AE8E19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B89D4C-5390-4D93-BA1B-0ED15AE8E190}"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A4C6535-753D-4CCF-B7FC-2DED07F572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E40EB-676B-4129-923F-375DC81D8FE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C6535-753D-4CCF-B7FC-2DED07F57285}"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E40EB-676B-4129-923F-375DC81D8F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6.svg"/><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24.png"/><Relationship Id="rId3"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7.png"/><Relationship Id="rId3"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3" y="-27384"/>
            <a:ext cx="12192000" cy="51097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3" y="-27383"/>
            <a:ext cx="12200658" cy="5109792"/>
          </a:xfrm>
          <a:prstGeom prst="rect">
            <a:avLst/>
          </a:pr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7609" y="5082408"/>
            <a:ext cx="12200658" cy="1802976"/>
          </a:xfrm>
          <a:prstGeom prst="rect">
            <a:avLst/>
          </a:prstGeom>
          <a:solidFill>
            <a:srgbClr val="EA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11"/>
          <p:cNvSpPr>
            <a:spLocks noChangeArrowheads="1"/>
          </p:cNvSpPr>
          <p:nvPr/>
        </p:nvSpPr>
        <p:spPr bwMode="auto">
          <a:xfrm>
            <a:off x="9012674" y="3815687"/>
            <a:ext cx="231590" cy="463419"/>
          </a:xfrm>
          <a:prstGeom prst="chevron">
            <a:avLst>
              <a:gd name="adj" fmla="val 71727"/>
            </a:avLst>
          </a:prstGeom>
          <a:solidFill>
            <a:srgbClr val="B4B7BE"/>
          </a:solidFill>
          <a:ln>
            <a:noFill/>
          </a:ln>
        </p:spPr>
        <p:txBody>
          <a:bodyPr/>
          <a:lstStyle/>
          <a:p>
            <a:endParaRPr lang="zh-CN" altLang="zh-CN">
              <a:latin typeface="Calibri" panose="020F0502020204030204" pitchFamily="34" charset="0"/>
              <a:sym typeface="宋体" panose="02010600030101010101" pitchFamily="2" charset="-122"/>
            </a:endParaRPr>
          </a:p>
        </p:txBody>
      </p:sp>
      <p:sp>
        <p:nvSpPr>
          <p:cNvPr id="9" name="燕尾形 36"/>
          <p:cNvSpPr>
            <a:spLocks noChangeArrowheads="1"/>
          </p:cNvSpPr>
          <p:nvPr/>
        </p:nvSpPr>
        <p:spPr bwMode="auto">
          <a:xfrm flipH="1">
            <a:off x="3001243" y="3815687"/>
            <a:ext cx="231590" cy="463419"/>
          </a:xfrm>
          <a:prstGeom prst="chevron">
            <a:avLst>
              <a:gd name="adj" fmla="val 71727"/>
            </a:avLst>
          </a:prstGeom>
          <a:solidFill>
            <a:srgbClr val="B4B7BE"/>
          </a:solidFill>
          <a:ln>
            <a:noFill/>
          </a:ln>
        </p:spPr>
        <p:txBody>
          <a:bodyPr/>
          <a:lstStyle/>
          <a:p>
            <a:endParaRPr lang="zh-CN" altLang="zh-CN">
              <a:latin typeface="Calibri" panose="020F0502020204030204" pitchFamily="34" charset="0"/>
              <a:sym typeface="宋体" panose="02010600030101010101" pitchFamily="2" charset="-122"/>
            </a:endParaRPr>
          </a:p>
        </p:txBody>
      </p:sp>
      <p:grpSp>
        <p:nvGrpSpPr>
          <p:cNvPr id="6" name="组合 5"/>
          <p:cNvGrpSpPr/>
          <p:nvPr/>
        </p:nvGrpSpPr>
        <p:grpSpPr>
          <a:xfrm>
            <a:off x="4585419" y="3703042"/>
            <a:ext cx="719684" cy="719684"/>
            <a:chOff x="4585419" y="3703042"/>
            <a:chExt cx="719684" cy="719684"/>
          </a:xfrm>
        </p:grpSpPr>
        <p:sp>
          <p:nvSpPr>
            <p:cNvPr id="22" name="椭圆 21"/>
            <p:cNvSpPr/>
            <p:nvPr/>
          </p:nvSpPr>
          <p:spPr>
            <a:xfrm>
              <a:off x="4585419" y="3703042"/>
              <a:ext cx="719684" cy="719684"/>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84"/>
            <p:cNvSpPr>
              <a:spLocks noChangeAspect="1" noEditPoints="1" noChangeArrowheads="1"/>
            </p:cNvSpPr>
            <p:nvPr/>
          </p:nvSpPr>
          <p:spPr bwMode="auto">
            <a:xfrm>
              <a:off x="4743766" y="3905248"/>
              <a:ext cx="401608" cy="397088"/>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B4B7BE"/>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9" name="组合 58"/>
          <p:cNvGrpSpPr/>
          <p:nvPr/>
        </p:nvGrpSpPr>
        <p:grpSpPr>
          <a:xfrm>
            <a:off x="5737547" y="3703042"/>
            <a:ext cx="714955" cy="714955"/>
            <a:chOff x="5737547" y="3703042"/>
            <a:chExt cx="714955" cy="714955"/>
          </a:xfrm>
        </p:grpSpPr>
        <p:sp>
          <p:nvSpPr>
            <p:cNvPr id="25" name="椭圆 24"/>
            <p:cNvSpPr/>
            <p:nvPr/>
          </p:nvSpPr>
          <p:spPr>
            <a:xfrm>
              <a:off x="5737547" y="3703042"/>
              <a:ext cx="714955" cy="714955"/>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37"/>
            <p:cNvGrpSpPr/>
            <p:nvPr/>
          </p:nvGrpSpPr>
          <p:grpSpPr bwMode="auto">
            <a:xfrm>
              <a:off x="5845886" y="3868032"/>
              <a:ext cx="493879" cy="398149"/>
              <a:chOff x="316517" y="428157"/>
              <a:chExt cx="763002" cy="615108"/>
            </a:xfrm>
          </p:grpSpPr>
          <p:sp>
            <p:nvSpPr>
              <p:cNvPr id="27" name="圆角矩形 35"/>
              <p:cNvSpPr>
                <a:spLocks noChangeArrowheads="1"/>
              </p:cNvSpPr>
              <p:nvPr/>
            </p:nvSpPr>
            <p:spPr bwMode="auto">
              <a:xfrm>
                <a:off x="377825" y="428157"/>
                <a:ext cx="640387" cy="368076"/>
              </a:xfrm>
              <a:prstGeom prst="roundRect">
                <a:avLst>
                  <a:gd name="adj" fmla="val 8903"/>
                </a:avLst>
              </a:prstGeom>
              <a:noFill/>
              <a:ln w="28575">
                <a:solidFill>
                  <a:srgbClr val="B4B7BE"/>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28"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B4B7BE"/>
              </a:solid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grpSp>
      <p:sp>
        <p:nvSpPr>
          <p:cNvPr id="32" name="标题 4"/>
          <p:cNvSpPr txBox="1"/>
          <p:nvPr/>
        </p:nvSpPr>
        <p:spPr>
          <a:xfrm>
            <a:off x="4612310" y="1066726"/>
            <a:ext cx="2925437" cy="171420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8800" dirty="0">
                <a:solidFill>
                  <a:srgbClr val="B4B7BE"/>
                </a:solidFill>
                <a:latin typeface="Impact MT Std" pitchFamily="34" charset="0"/>
              </a:rPr>
              <a:t>616	</a:t>
            </a:r>
            <a:endParaRPr lang="zh-CN" altLang="en-US" sz="8800" dirty="0">
              <a:solidFill>
                <a:srgbClr val="B4B7BE"/>
              </a:solidFill>
              <a:latin typeface="Impact MT Std" pitchFamily="34" charset="0"/>
            </a:endParaRPr>
          </a:p>
        </p:txBody>
      </p:sp>
      <p:sp>
        <p:nvSpPr>
          <p:cNvPr id="33" name="标题 4"/>
          <p:cNvSpPr txBox="1"/>
          <p:nvPr/>
        </p:nvSpPr>
        <p:spPr>
          <a:xfrm>
            <a:off x="1561083" y="2348880"/>
            <a:ext cx="8928992" cy="10661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b="1" dirty="0">
                <a:solidFill>
                  <a:srgbClr val="B4B7BE"/>
                </a:solidFill>
                <a:latin typeface="微软雅黑" panose="020B0503020204020204" pitchFamily="34" charset="-122"/>
                <a:ea typeface="微软雅黑" panose="020B0503020204020204" pitchFamily="34" charset="-122"/>
              </a:rPr>
              <a:t>信息技术导论期末作业报告</a:t>
            </a:r>
            <a:endParaRPr lang="zh-CN" altLang="en-US" sz="5400" b="1" dirty="0">
              <a:solidFill>
                <a:srgbClr val="B4B7BE"/>
              </a:solidFill>
              <a:latin typeface="微软雅黑" panose="020B0503020204020204" pitchFamily="34" charset="-122"/>
              <a:ea typeface="微软雅黑" panose="020B0503020204020204" pitchFamily="34" charset="-122"/>
            </a:endParaRPr>
          </a:p>
        </p:txBody>
      </p:sp>
      <p:sp>
        <p:nvSpPr>
          <p:cNvPr id="34" name="矩形 33"/>
          <p:cNvSpPr/>
          <p:nvPr/>
        </p:nvSpPr>
        <p:spPr>
          <a:xfrm>
            <a:off x="0" y="5039464"/>
            <a:ext cx="12195175" cy="4571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698481" y="4689140"/>
            <a:ext cx="792088" cy="792088"/>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p:nvPr/>
        </p:nvSpPr>
        <p:spPr>
          <a:xfrm>
            <a:off x="5519126" y="4689140"/>
            <a:ext cx="1149763" cy="7920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chemeClr val="bg1"/>
                </a:solidFill>
                <a:latin typeface="Impact MT Std" pitchFamily="34" charset="0"/>
              </a:rPr>
              <a:t>START</a:t>
            </a:r>
            <a:endParaRPr lang="zh-CN" altLang="en-US" sz="2000" dirty="0">
              <a:solidFill>
                <a:schemeClr val="bg1"/>
              </a:solidFill>
              <a:latin typeface="Impact MT Std" pitchFamily="34" charset="0"/>
            </a:endParaRPr>
          </a:p>
        </p:txBody>
      </p:sp>
      <p:sp>
        <p:nvSpPr>
          <p:cNvPr id="39" name="文本框 29"/>
          <p:cNvSpPr txBox="1"/>
          <p:nvPr/>
        </p:nvSpPr>
        <p:spPr>
          <a:xfrm>
            <a:off x="5173980" y="6042774"/>
            <a:ext cx="1844040" cy="338554"/>
          </a:xfrm>
          <a:prstGeom prst="rect">
            <a:avLst/>
          </a:prstGeom>
          <a:noFill/>
          <a:ln>
            <a:solidFill>
              <a:srgbClr val="FC4B41"/>
            </a:solidFill>
          </a:ln>
        </p:spPr>
        <p:txBody>
          <a:bodyPr wrap="square" rtlCol="0">
            <a:spAutoFit/>
          </a:bodyPr>
          <a:lstStyle/>
          <a:p>
            <a:pPr algn="ctr"/>
            <a:r>
              <a:rPr lang="zh-CN" altLang="en-US" sz="1600" spc="300" dirty="0">
                <a:solidFill>
                  <a:srgbClr val="FC4B41"/>
                </a:solidFill>
                <a:latin typeface="微软雅黑" panose="020B0503020204020204" pitchFamily="34" charset="-122"/>
                <a:ea typeface="微软雅黑" panose="020B0503020204020204" pitchFamily="34" charset="-122"/>
              </a:rPr>
              <a:t>奔跑吧兄弟</a:t>
            </a:r>
            <a:endParaRPr lang="zh-CN" altLang="en-US" sz="1600" spc="300" dirty="0">
              <a:solidFill>
                <a:srgbClr val="FC4B4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448857" y="3703042"/>
            <a:ext cx="720081" cy="720081"/>
            <a:chOff x="3448857" y="3703042"/>
            <a:chExt cx="720081" cy="720081"/>
          </a:xfrm>
        </p:grpSpPr>
        <p:sp>
          <p:nvSpPr>
            <p:cNvPr id="11" name="椭圆 10"/>
            <p:cNvSpPr/>
            <p:nvPr/>
          </p:nvSpPr>
          <p:spPr>
            <a:xfrm>
              <a:off x="3448857" y="3703042"/>
              <a:ext cx="720081" cy="720081"/>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3595204" y="3808793"/>
              <a:ext cx="437633" cy="525616"/>
              <a:chOff x="5501727" y="1556792"/>
              <a:chExt cx="1019228" cy="1224136"/>
            </a:xfrm>
            <a:solidFill>
              <a:srgbClr val="B4B7BE"/>
            </a:solidFill>
          </p:grpSpPr>
          <p:sp>
            <p:nvSpPr>
              <p:cNvPr id="44" name="矩形 43"/>
              <p:cNvSpPr/>
              <p:nvPr/>
            </p:nvSpPr>
            <p:spPr>
              <a:xfrm>
                <a:off x="5617267"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501727" y="1876363"/>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93377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818235" y="2141536"/>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8513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169595" y="1700808"/>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8113811" y="3717032"/>
            <a:ext cx="694337" cy="694337"/>
            <a:chOff x="8113811" y="3717032"/>
            <a:chExt cx="694337" cy="694337"/>
          </a:xfrm>
        </p:grpSpPr>
        <p:sp>
          <p:nvSpPr>
            <p:cNvPr id="50" name="椭圆 49"/>
            <p:cNvSpPr/>
            <p:nvPr/>
          </p:nvSpPr>
          <p:spPr>
            <a:xfrm>
              <a:off x="8113811" y="371703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9"/>
            <p:cNvSpPr>
              <a:spLocks noChangeAspect="1" noEditPoints="1" noChangeArrowheads="1"/>
            </p:cNvSpPr>
            <p:nvPr/>
          </p:nvSpPr>
          <p:spPr bwMode="auto">
            <a:xfrm>
              <a:off x="8226760" y="3856523"/>
              <a:ext cx="480992" cy="43869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rgbClr val="B4B7BE"/>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60" name="组合 59"/>
          <p:cNvGrpSpPr/>
          <p:nvPr/>
        </p:nvGrpSpPr>
        <p:grpSpPr>
          <a:xfrm>
            <a:off x="6941387" y="3703042"/>
            <a:ext cx="694337" cy="694337"/>
            <a:chOff x="6941387" y="3703042"/>
            <a:chExt cx="694337" cy="694337"/>
          </a:xfrm>
        </p:grpSpPr>
        <p:sp>
          <p:nvSpPr>
            <p:cNvPr id="30" name="椭圆 29"/>
            <p:cNvSpPr/>
            <p:nvPr/>
          </p:nvSpPr>
          <p:spPr>
            <a:xfrm>
              <a:off x="6941387" y="370304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116"/>
            <p:cNvGrpSpPr/>
            <p:nvPr/>
          </p:nvGrpSpPr>
          <p:grpSpPr bwMode="auto">
            <a:xfrm>
              <a:off x="7039431" y="3776818"/>
              <a:ext cx="448698" cy="525518"/>
              <a:chOff x="0" y="0"/>
              <a:chExt cx="1223776" cy="1433216"/>
            </a:xfrm>
            <a:solidFill>
              <a:srgbClr val="B4B7BE"/>
            </a:solidFill>
          </p:grpSpPr>
          <p:grpSp>
            <p:nvGrpSpPr>
              <p:cNvPr id="55" name="组合 111"/>
              <p:cNvGrpSpPr/>
              <p:nvPr/>
            </p:nvGrpSpPr>
            <p:grpSpPr bwMode="auto">
              <a:xfrm>
                <a:off x="0" y="0"/>
                <a:ext cx="1223776" cy="1433216"/>
                <a:chOff x="0" y="0"/>
                <a:chExt cx="1223776" cy="1433216"/>
              </a:xfrm>
              <a:grpFill/>
            </p:grpSpPr>
            <p:sp>
              <p:nvSpPr>
                <p:cNvPr id="57"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grp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58" name="矩形 113"/>
                <p:cNvSpPr>
                  <a:spLocks noChangeArrowheads="1"/>
                </p:cNvSpPr>
                <p:nvPr/>
              </p:nvSpPr>
              <p:spPr bwMode="auto">
                <a:xfrm rot="2709662">
                  <a:off x="839707" y="1049147"/>
                  <a:ext cx="496626" cy="271512"/>
                </a:xfrm>
                <a:prstGeom prst="rect">
                  <a:avLst/>
                </a:prstGeom>
                <a:grp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sp>
            <p:nvSpPr>
              <p:cNvPr id="56" name="矩形 115"/>
              <p:cNvSpPr>
                <a:spLocks noChangeArrowheads="1"/>
              </p:cNvSpPr>
              <p:nvPr/>
            </p:nvSpPr>
            <p:spPr bwMode="auto">
              <a:xfrm>
                <a:off x="403756" y="540994"/>
                <a:ext cx="432000" cy="144000"/>
              </a:xfrm>
              <a:prstGeom prst="rect">
                <a:avLst/>
              </a:prstGeom>
              <a:grp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3"/>
                                        </p:tgtEl>
                                        <p:attrNameLst>
                                          <p:attrName>ppt_y</p:attrName>
                                        </p:attrNameLst>
                                      </p:cBhvr>
                                      <p:tavLst>
                                        <p:tav tm="0">
                                          <p:val>
                                            <p:strVal val="#ppt_y"/>
                                          </p:val>
                                        </p:tav>
                                        <p:tav tm="100000">
                                          <p:val>
                                            <p:strVal val="#ppt_y"/>
                                          </p:val>
                                        </p:tav>
                                      </p:tavLst>
                                    </p:anim>
                                    <p:anim calcmode="lin" valueType="num">
                                      <p:cBhvr>
                                        <p:cTn id="17"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3"/>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500"/>
                                  </p:stCondLst>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5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500" fill="hold"/>
                                        <p:tgtEl>
                                          <p:spTgt spid="61"/>
                                        </p:tgtEl>
                                        <p:attrNameLst>
                                          <p:attrName>ppt_w</p:attrName>
                                        </p:attrNameLst>
                                      </p:cBhvr>
                                      <p:tavLst>
                                        <p:tav tm="0">
                                          <p:val>
                                            <p:fltVal val="0"/>
                                          </p:val>
                                        </p:tav>
                                        <p:tav tm="100000">
                                          <p:val>
                                            <p:strVal val="#ppt_w"/>
                                          </p:val>
                                        </p:tav>
                                      </p:tavLst>
                                    </p:anim>
                                    <p:anim calcmode="lin" valueType="num">
                                      <p:cBhvr>
                                        <p:cTn id="43" dur="500" fill="hold"/>
                                        <p:tgtEl>
                                          <p:spTgt spid="61"/>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500"/>
                                  </p:stCondLst>
                                  <p:childTnLst>
                                    <p:set>
                                      <p:cBhvr>
                                        <p:cTn id="45" dur="1" fill="hold">
                                          <p:stCondLst>
                                            <p:cond delay="0"/>
                                          </p:stCondLst>
                                        </p:cTn>
                                        <p:tgtEl>
                                          <p:spTgt spid="60"/>
                                        </p:tgtEl>
                                        <p:attrNameLst>
                                          <p:attrName>style.visibility</p:attrName>
                                        </p:attrNameLst>
                                      </p:cBhvr>
                                      <p:to>
                                        <p:strVal val="visible"/>
                                      </p:to>
                                    </p:set>
                                    <p:anim calcmode="lin" valueType="num">
                                      <p:cBhvr>
                                        <p:cTn id="46" dur="500" fill="hold"/>
                                        <p:tgtEl>
                                          <p:spTgt spid="60"/>
                                        </p:tgtEl>
                                        <p:attrNameLst>
                                          <p:attrName>ppt_w</p:attrName>
                                        </p:attrNameLst>
                                      </p:cBhvr>
                                      <p:tavLst>
                                        <p:tav tm="0">
                                          <p:val>
                                            <p:fltVal val="0"/>
                                          </p:val>
                                        </p:tav>
                                        <p:tav tm="100000">
                                          <p:val>
                                            <p:strVal val="#ppt_w"/>
                                          </p:val>
                                        </p:tav>
                                      </p:tavLst>
                                    </p:anim>
                                    <p:anim calcmode="lin" valueType="num">
                                      <p:cBhvr>
                                        <p:cTn id="47" dur="500" fill="hold"/>
                                        <p:tgtEl>
                                          <p:spTgt spid="60"/>
                                        </p:tgtEl>
                                        <p:attrNameLst>
                                          <p:attrName>ppt_h</p:attrName>
                                        </p:attrNameLst>
                                      </p:cBhvr>
                                      <p:tavLst>
                                        <p:tav tm="0">
                                          <p:val>
                                            <p:fltVal val="0"/>
                                          </p:val>
                                        </p:tav>
                                        <p:tav tm="100000">
                                          <p:val>
                                            <p:strVal val="#ppt_h"/>
                                          </p:val>
                                        </p:tav>
                                      </p:tavLst>
                                    </p:anim>
                                  </p:childTnLst>
                                </p:cTn>
                              </p:par>
                              <p:par>
                                <p:cTn id="48" presetID="16" presetClass="entr" presetSubtype="21"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barn(inVertical)">
                                      <p:cBhvr>
                                        <p:cTn id="50" dur="500"/>
                                        <p:tgtEl>
                                          <p:spTgt spid="34"/>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par>
                                <p:cTn id="56" presetID="41" presetClass="entr" presetSubtype="0" fill="hold" grpId="0" nodeType="withEffect">
                                  <p:stCondLst>
                                    <p:cond delay="500"/>
                                  </p:stCondLst>
                                  <p:iterate type="lt">
                                    <p:tmPct val="10000"/>
                                  </p:iterate>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36"/>
                                        </p:tgtEl>
                                        <p:attrNameLst>
                                          <p:attrName>ppt_y</p:attrName>
                                        </p:attrNameLst>
                                      </p:cBhvr>
                                      <p:tavLst>
                                        <p:tav tm="0">
                                          <p:val>
                                            <p:strVal val="#ppt_y"/>
                                          </p:val>
                                        </p:tav>
                                        <p:tav tm="100000">
                                          <p:val>
                                            <p:strVal val="#ppt_y"/>
                                          </p:val>
                                        </p:tav>
                                      </p:tavLst>
                                    </p:anim>
                                    <p:anim calcmode="lin" valueType="num">
                                      <p:cBhvr>
                                        <p:cTn id="60"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36"/>
                                        </p:tgtEl>
                                      </p:cBhvr>
                                    </p:animEffect>
                                  </p:childTnLst>
                                </p:cTn>
                              </p:par>
                              <p:par>
                                <p:cTn id="63" presetID="53" presetClass="entr" presetSubtype="16" fill="hold" grpId="0" nodeType="withEffect">
                                  <p:stCondLst>
                                    <p:cond delay="50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2" grpId="0"/>
      <p:bldP spid="33" grpId="0"/>
      <p:bldP spid="34" grpId="0" animBg="1"/>
      <p:bldP spid="35" grpId="0" animBg="1"/>
      <p:bldP spid="36" grpId="0"/>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498"/>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50" name="矩形 49"/>
          <p:cNvSpPr/>
          <p:nvPr/>
        </p:nvSpPr>
        <p:spPr>
          <a:xfrm>
            <a:off x="-25959" y="0"/>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96987" y="924838"/>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网页设计分类</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展示型</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5220070" y="2925192"/>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5223753" y="292316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453727" y="1438324"/>
            <a:ext cx="578787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这类网页的特点是</a:t>
            </a: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突出品牌形象</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为主，大多数是作为企业“名片”的角色出现的，一些企业市场远景很好，在互联网时代，自然不能错过这个渠道，通过网页来展示品牌，是形象型网页的主要特色之一。</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453727" y="3312726"/>
            <a:ext cx="6072496"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这种类型网页，特别</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重视视觉效果</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，对网页设计师和设计</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水准有着较高的要求，在高端大气的网页背景之下，需要</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把企业的产品或者服务清楚的告诉用户，我是做什么的，</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产品的性能和优势，以及市场口碑等。</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433412" y="5187129"/>
            <a:ext cx="580819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随着网络发展，形象型网页建设也不断增加新的内容，</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很多企业希望通过网页获得市场的反馈，希望借助于网</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页和用户之间产生互动，这种互动的目的是争取用户的</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意见，</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能够有效的为企业产品的改进和提升提供帮助。</a:t>
            </a:r>
            <a:endPar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821811" y="1591794"/>
            <a:ext cx="5441963" cy="5064673"/>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1"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heel(1)">
                                      <p:cBhvr>
                                        <p:cTn id="30" dur="1000"/>
                                        <p:tgtEl>
                                          <p:spTgt spid="21"/>
                                        </p:tgtEl>
                                      </p:cBhvr>
                                    </p:animEffect>
                                  </p:childTnLst>
                                </p:cTn>
                              </p:par>
                            </p:childTnLst>
                          </p:cTn>
                        </p:par>
                        <p:par>
                          <p:cTn id="31" fill="hold">
                            <p:stCondLst>
                              <p:cond delay="2500"/>
                            </p:stCondLst>
                            <p:childTnLst>
                              <p:par>
                                <p:cTn id="32" presetID="16" presetClass="entr" presetSubtype="21"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par>
                          <p:cTn id="35" fill="hold">
                            <p:stCondLst>
                              <p:cond delay="3000"/>
                            </p:stCondLst>
                            <p:childTnLst>
                              <p:par>
                                <p:cTn id="36" presetID="16" presetClass="entr" presetSubtype="2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par>
                          <p:cTn id="39" fill="hold">
                            <p:stCondLst>
                              <p:cond delay="3500"/>
                            </p:stCondLst>
                            <p:childTnLst>
                              <p:par>
                                <p:cTn id="40" presetID="16" presetClass="entr" presetSubtype="21"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185" y="0"/>
            <a:ext cx="12148804" cy="6858000"/>
          </a:xfrm>
          <a:prstGeom prst="rect">
            <a:avLst/>
          </a:prstGeom>
        </p:spPr>
      </p:pic>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96987" y="924838"/>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网页设计分类</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信息型</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5220070" y="2925192"/>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5223753" y="292316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617841" y="1915512"/>
            <a:ext cx="578787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一个网页能够持续不断地</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吸引用户</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，需要</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提供源源不断的信息</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，或者成为某个行业的“领军人物”。比如服装行业，做一个服装行业的信息资讯网页，通过网页提供最新的新闻，能够让用户掌握最新的服装流行趋势。</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493139" y="3700151"/>
            <a:ext cx="595547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信息型网页，准确说，</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是行业型网页</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360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行，都有各自</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的行为准则和用户特征，这类网页建设，跳出了传统企业</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的圈子，站在行业的视觉上，向用户提供相关讯息。</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462737" y="5068919"/>
            <a:ext cx="580819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只在网页布局上，主要以信息为主，这就意味着这样的网页运营需要一个庞大的团队，这就要求网页前台页面的设计能够保证增加栏目后，不会破坏网页 整体结构，后台数据库的设计</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具有高度的扩充性</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16299" y="1988841"/>
            <a:ext cx="5564747" cy="4563092"/>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1"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heel(1)">
                                      <p:cBhvr>
                                        <p:cTn id="30" dur="1000"/>
                                        <p:tgtEl>
                                          <p:spTgt spid="21"/>
                                        </p:tgtEl>
                                      </p:cBhvr>
                                    </p:animEffect>
                                  </p:childTnLst>
                                </p:cTn>
                              </p:par>
                            </p:childTnLst>
                          </p:cTn>
                        </p:par>
                        <p:par>
                          <p:cTn id="31" fill="hold">
                            <p:stCondLst>
                              <p:cond delay="2500"/>
                            </p:stCondLst>
                            <p:childTnLst>
                              <p:par>
                                <p:cTn id="32" presetID="16" presetClass="entr" presetSubtype="21"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par>
                          <p:cTn id="35" fill="hold">
                            <p:stCondLst>
                              <p:cond delay="3000"/>
                            </p:stCondLst>
                            <p:childTnLst>
                              <p:par>
                                <p:cTn id="36" presetID="16" presetClass="entr" presetSubtype="2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par>
                          <p:cTn id="39" fill="hold">
                            <p:stCondLst>
                              <p:cond delay="3500"/>
                            </p:stCondLst>
                            <p:childTnLst>
                              <p:par>
                                <p:cTn id="40" presetID="16" presetClass="entr" presetSubtype="21"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498"/>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25959" y="0"/>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610734" y="1663543"/>
            <a:ext cx="6702458" cy="4477537"/>
          </a:xfrm>
          <a:prstGeom prst="rect">
            <a:avLst/>
          </a:prstGeom>
        </p:spPr>
      </p:pic>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96987" y="924838"/>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网页设计分类</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功能型</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5220070" y="2925192"/>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5223753" y="292316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545916" y="1806560"/>
            <a:ext cx="578787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功能型网页建设除了视觉效果之外，还更为</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注重使用操作上的用户体验</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。用户在功能型网页上，不仅仅是点击鼠标浏览这么简单，还要通过实际操作融入网页当中，比如能够在网页留言、下单、支付等等。</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541807" y="3454616"/>
            <a:ext cx="5955476"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在功能型网页架构中，首先考虑用户操作的</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流畅性和可用</a:t>
            </a:r>
            <a:endParaRPr kumimoji="0" lang="en-US" altLang="zh-CN"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性</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，这需要有足够的硬件资源来保障。功能型网页架构的</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规划中，系统功能的设计应该说是重中之重。这里不但要</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考虑到用户操作的体验性，还要考虑业务</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流程和逻辑的合</a:t>
            </a:r>
            <a:endParaRPr kumimoji="0" lang="en-US" altLang="zh-CN"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理性。</a:t>
            </a:r>
            <a:endPar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525601" y="5028023"/>
            <a:ext cx="580819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功能型网页能够很好的</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粘合住用户</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也是企业网页从展示型网页过度到营销型网页一个发展方向，因为对于绝大多数的中小企业而言，上线网页不仅仅是为了展示品牌形象，更希望通过网页开拓网络销售渠道，功能型网页可以很好满足企业的这种需求。</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1"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heel(1)">
                                      <p:cBhvr>
                                        <p:cTn id="30" dur="1000"/>
                                        <p:tgtEl>
                                          <p:spTgt spid="21"/>
                                        </p:tgtEl>
                                      </p:cBhvr>
                                    </p:animEffect>
                                  </p:childTnLst>
                                </p:cTn>
                              </p:par>
                            </p:childTnLst>
                          </p:cTn>
                        </p:par>
                        <p:par>
                          <p:cTn id="31" fill="hold">
                            <p:stCondLst>
                              <p:cond delay="2500"/>
                            </p:stCondLst>
                            <p:childTnLst>
                              <p:par>
                                <p:cTn id="32" presetID="16" presetClass="entr" presetSubtype="21"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par>
                          <p:cTn id="35" fill="hold">
                            <p:stCondLst>
                              <p:cond delay="3000"/>
                            </p:stCondLst>
                            <p:childTnLst>
                              <p:par>
                                <p:cTn id="36" presetID="16" presetClass="entr" presetSubtype="2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par>
                          <p:cTn id="39" fill="hold">
                            <p:stCondLst>
                              <p:cond delay="3500"/>
                            </p:stCondLst>
                            <p:childTnLst>
                              <p:par>
                                <p:cTn id="40" presetID="16" presetClass="entr" presetSubtype="21"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60" y="-26484"/>
            <a:ext cx="12237494" cy="6883590"/>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1839" y="-30119"/>
            <a:ext cx="12238173" cy="6883592"/>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1500" y="981367"/>
            <a:ext cx="215968" cy="489526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6958" y="981367"/>
            <a:ext cx="215968" cy="4895269"/>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5951" y="405452"/>
            <a:ext cx="480838" cy="287957"/>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6405" y="909377"/>
            <a:ext cx="287957" cy="287957"/>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22343" y="297468"/>
            <a:ext cx="2879570" cy="467930"/>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网页的介绍</a:t>
            </a:r>
            <a:endParaRPr kumimoji="0" lang="en-US" altLang="zh-CN" sz="2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553721" y="873382"/>
            <a:ext cx="2879570" cy="467931"/>
          </a:xfrm>
          <a:prstGeom prst="rect">
            <a:avLst/>
          </a:prstGeom>
        </p:spPr>
        <p:txBody>
          <a:bodyPr vert="horz" lIns="91416" tIns="45708" rIns="91416" bIns="45708" rtlCol="0" anchor="ctr">
            <a:normAutofit fontScale="3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3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7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网页设计的发展</a:t>
            </a:r>
            <a:endParaRPr kumimoji="0" lang="en-US" altLang="zh-CN" sz="6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43" name="等腰三角形 42"/>
          <p:cNvSpPr>
            <a:spLocks noChangeAspect="1" noChangeArrowheads="1"/>
          </p:cNvSpPr>
          <p:nvPr/>
        </p:nvSpPr>
        <p:spPr bwMode="auto">
          <a:xfrm rot="5400000" flipV="1">
            <a:off x="7186956" y="2166810"/>
            <a:ext cx="239187" cy="206261"/>
          </a:xfrm>
          <a:prstGeom prst="triangle">
            <a:avLst>
              <a:gd name="adj" fmla="val 50000"/>
            </a:avLst>
          </a:prstGeom>
          <a:solidFill>
            <a:srgbClr val="FC4B41"/>
          </a:solidFill>
          <a:ln>
            <a:noFill/>
          </a:ln>
        </p:spPr>
        <p:txBody>
          <a:bodyPr lIns="91407" tIns="45704" rIns="91407" bIns="4570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矩形 47"/>
          <p:cNvSpPr>
            <a:spLocks noChangeArrowheads="1"/>
          </p:cNvSpPr>
          <p:nvPr/>
        </p:nvSpPr>
        <p:spPr bwMode="auto">
          <a:xfrm>
            <a:off x="7583861" y="2072637"/>
            <a:ext cx="4114426" cy="40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世纪</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90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年代初</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——90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年代中期</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5" name="等腰三角形 18"/>
          <p:cNvSpPr>
            <a:spLocks noChangeAspect="1" noChangeArrowheads="1"/>
          </p:cNvSpPr>
          <p:nvPr/>
        </p:nvSpPr>
        <p:spPr bwMode="auto">
          <a:xfrm rot="5400000" flipV="1">
            <a:off x="7288556" y="4539810"/>
            <a:ext cx="239187" cy="206261"/>
          </a:xfrm>
          <a:prstGeom prst="triangle">
            <a:avLst>
              <a:gd name="adj" fmla="val 50000"/>
            </a:avLst>
          </a:prstGeom>
          <a:solidFill>
            <a:srgbClr val="FC4B41"/>
          </a:solidFill>
          <a:ln>
            <a:noFill/>
          </a:ln>
        </p:spPr>
        <p:txBody>
          <a:bodyPr lIns="91407" tIns="45704" rIns="91407" bIns="4570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6" name="矩形 47"/>
          <p:cNvSpPr>
            <a:spLocks noChangeArrowheads="1"/>
          </p:cNvSpPr>
          <p:nvPr/>
        </p:nvSpPr>
        <p:spPr bwMode="auto">
          <a:xfrm>
            <a:off x="7634661" y="4432940"/>
            <a:ext cx="3309686"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2000</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年代中后期</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现代</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7" name="等腰三角形 18"/>
          <p:cNvSpPr>
            <a:spLocks noChangeAspect="1" noChangeArrowheads="1"/>
          </p:cNvSpPr>
          <p:nvPr/>
        </p:nvSpPr>
        <p:spPr bwMode="auto">
          <a:xfrm rot="16200000" flipH="1" flipV="1">
            <a:off x="4269844" y="3460948"/>
            <a:ext cx="239187" cy="206261"/>
          </a:xfrm>
          <a:prstGeom prst="triangle">
            <a:avLst>
              <a:gd name="adj" fmla="val 50000"/>
            </a:avLst>
          </a:prstGeom>
          <a:solidFill>
            <a:srgbClr val="FC4B41"/>
          </a:solidFill>
          <a:ln>
            <a:noFill/>
          </a:ln>
        </p:spPr>
        <p:txBody>
          <a:bodyPr lIns="91407" tIns="45704" rIns="91407" bIns="4570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47"/>
          <p:cNvSpPr>
            <a:spLocks noChangeArrowheads="1"/>
          </p:cNvSpPr>
          <p:nvPr/>
        </p:nvSpPr>
        <p:spPr bwMode="auto">
          <a:xfrm>
            <a:off x="194468" y="3404870"/>
            <a:ext cx="4298099"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20</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世纪</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90</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年代后期</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——2000</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年代早期</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sp>
        <p:nvSpPr>
          <p:cNvPr id="49" name="形状 48"/>
          <p:cNvSpPr/>
          <p:nvPr/>
        </p:nvSpPr>
        <p:spPr>
          <a:xfrm>
            <a:off x="4635659" y="2731230"/>
            <a:ext cx="1867499" cy="1867781"/>
          </a:xfrm>
          <a:prstGeom prst="leftCircularArrow">
            <a:avLst>
              <a:gd name="adj1" fmla="val 8909"/>
              <a:gd name="adj2" fmla="val 1142322"/>
              <a:gd name="adj3" fmla="val 6293598"/>
              <a:gd name="adj4" fmla="val 18900002"/>
              <a:gd name="adj5" fmla="val 12500"/>
            </a:avLst>
          </a:prstGeom>
          <a:solidFill>
            <a:srgbClr val="5C6D7D"/>
          </a:solidFill>
          <a:ln>
            <a:noFill/>
          </a:ln>
          <a:effectLst/>
        </p:spPr>
        <p:style>
          <a:lnRef idx="0">
            <a:scrgbClr r="0" g="0" b="0"/>
          </a:lnRef>
          <a:fillRef idx="3">
            <a:scrgbClr r="0" g="0" b="0"/>
          </a:fillRef>
          <a:effectRef idx="2">
            <a:scrgbClr r="0" g="0" b="0"/>
          </a:effectRef>
          <a:fontRef idx="minor">
            <a:schemeClr val="lt1"/>
          </a:fontRef>
        </p:style>
      </p:sp>
      <p:sp>
        <p:nvSpPr>
          <p:cNvPr id="50" name="空心弧 49"/>
          <p:cNvSpPr/>
          <p:nvPr/>
        </p:nvSpPr>
        <p:spPr>
          <a:xfrm>
            <a:off x="5305736" y="3953454"/>
            <a:ext cx="1604469" cy="1605112"/>
          </a:xfrm>
          <a:prstGeom prst="blockArc">
            <a:avLst>
              <a:gd name="adj1" fmla="val 13624405"/>
              <a:gd name="adj2" fmla="val 17228224"/>
              <a:gd name="adj3" fmla="val 11481"/>
            </a:avLst>
          </a:prstGeom>
          <a:solidFill>
            <a:srgbClr val="FF0000"/>
          </a:solidFill>
          <a:ln>
            <a:noFill/>
          </a:ln>
          <a:effectLst/>
        </p:spPr>
        <p:style>
          <a:lnRef idx="0">
            <a:scrgbClr r="0" g="0" b="0"/>
          </a:lnRef>
          <a:fillRef idx="3">
            <a:scrgbClr r="0" g="0" b="0"/>
          </a:fillRef>
          <a:effectRef idx="2">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0" name="空心弧 89"/>
          <p:cNvSpPr/>
          <p:nvPr/>
        </p:nvSpPr>
        <p:spPr>
          <a:xfrm>
            <a:off x="5330527" y="3953454"/>
            <a:ext cx="1604469" cy="1605112"/>
          </a:xfrm>
          <a:prstGeom prst="blockArc">
            <a:avLst>
              <a:gd name="adj1" fmla="val 17085111"/>
              <a:gd name="adj2" fmla="val 10799997"/>
              <a:gd name="adj3" fmla="val 11504"/>
            </a:avLst>
          </a:prstGeom>
          <a:solidFill>
            <a:srgbClr val="FF0000"/>
          </a:solidFill>
          <a:ln>
            <a:noFill/>
          </a:ln>
          <a:effectLst/>
        </p:spPr>
        <p:style>
          <a:lnRef idx="0">
            <a:scrgbClr r="0" g="0" b="0"/>
          </a:lnRef>
          <a:fillRef idx="3">
            <a:scrgbClr r="0" g="0" b="0"/>
          </a:fillRef>
          <a:effectRef idx="2">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1" name="任意多边形 90"/>
          <p:cNvSpPr/>
          <p:nvPr/>
        </p:nvSpPr>
        <p:spPr>
          <a:xfrm rot="17307692">
            <a:off x="5663142" y="2214425"/>
            <a:ext cx="1618845" cy="872205"/>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9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92" name="任意多边形 91"/>
          <p:cNvSpPr/>
          <p:nvPr/>
        </p:nvSpPr>
        <p:spPr>
          <a:xfrm rot="17307692">
            <a:off x="5267170" y="1763396"/>
            <a:ext cx="1063119" cy="744374"/>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9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pic>
        <p:nvPicPr>
          <p:cNvPr id="53" name="图形 52" descr="婴儿"/>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8195" y="2006202"/>
            <a:ext cx="974594" cy="974594"/>
          </a:xfrm>
          <a:prstGeom prst="rect">
            <a:avLst/>
          </a:prstGeom>
        </p:spPr>
      </p:pic>
      <p:pic>
        <p:nvPicPr>
          <p:cNvPr id="64" name="图形 63" descr="爬行的婴儿"/>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06937" y="3069608"/>
            <a:ext cx="1089532" cy="1089532"/>
          </a:xfrm>
          <a:prstGeom prst="rect">
            <a:avLst/>
          </a:prstGeom>
        </p:spPr>
      </p:pic>
      <p:pic>
        <p:nvPicPr>
          <p:cNvPr id="65" name="图形 64" descr="运行"/>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5151" y="4251497"/>
            <a:ext cx="1147905" cy="114790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wipe(down)">
                                      <p:cBhvr>
                                        <p:cTn id="30" dur="350"/>
                                        <p:tgtEl>
                                          <p:spTgt spid="92"/>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wipe(up)">
                                      <p:cBhvr>
                                        <p:cTn id="34" dur="600"/>
                                        <p:tgtEl>
                                          <p:spTgt spid="91"/>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down)">
                                      <p:cBhvr>
                                        <p:cTn id="38" dur="500"/>
                                        <p:tgtEl>
                                          <p:spTgt spid="53"/>
                                        </p:tgtEl>
                                      </p:cBhvr>
                                    </p:animEffect>
                                  </p:childTnLst>
                                </p:cTn>
                              </p:par>
                            </p:childTnLst>
                          </p:cTn>
                        </p:par>
                        <p:par>
                          <p:cTn id="39" fill="hold">
                            <p:stCondLst>
                              <p:cond delay="3500"/>
                            </p:stCondLst>
                            <p:childTnLst>
                              <p:par>
                                <p:cTn id="40" presetID="1" presetClass="entr" presetSubtype="0"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26" presetClass="emph" presetSubtype="0" fill="hold" grpId="1" nodeType="withEffect">
                                  <p:stCondLst>
                                    <p:cond delay="0"/>
                                  </p:stCondLst>
                                  <p:childTnLst>
                                    <p:animEffect transition="out" filter="fade">
                                      <p:cBhvr>
                                        <p:cTn id="43" dur="500" tmFilter="0, 0; .2, .5; .8, .5; 1, 0"/>
                                        <p:tgtEl>
                                          <p:spTgt spid="43"/>
                                        </p:tgtEl>
                                      </p:cBhvr>
                                    </p:animEffect>
                                    <p:animScale>
                                      <p:cBhvr>
                                        <p:cTn id="44" dur="250" autoRev="1" fill="hold"/>
                                        <p:tgtEl>
                                          <p:spTgt spid="43"/>
                                        </p:tgtEl>
                                      </p:cBhvr>
                                      <p:by x="105000" y="105000"/>
                                    </p:animScale>
                                  </p:childTnLst>
                                </p:cTn>
                              </p:par>
                              <p:par>
                                <p:cTn id="45" presetID="22" presetClass="entr" presetSubtype="8"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3500"/>
                            </p:stCondLst>
                            <p:childTnLst>
                              <p:par>
                                <p:cTn id="49" presetID="22" presetClass="entr" presetSubtype="1"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up)">
                                      <p:cBhvr>
                                        <p:cTn id="51" dur="750"/>
                                        <p:tgtEl>
                                          <p:spTgt spid="49"/>
                                        </p:tgtEl>
                                      </p:cBhvr>
                                    </p:animEffect>
                                  </p:childTnLst>
                                </p:cTn>
                              </p:par>
                            </p:childTnLst>
                          </p:cTn>
                        </p:par>
                        <p:par>
                          <p:cTn id="52" fill="hold">
                            <p:stCondLst>
                              <p:cond delay="4500"/>
                            </p:stCondLst>
                            <p:childTnLst>
                              <p:par>
                                <p:cTn id="53" presetID="22" presetClass="entr" presetSubtype="4"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down)">
                                      <p:cBhvr>
                                        <p:cTn id="55" dur="500"/>
                                        <p:tgtEl>
                                          <p:spTgt spid="64"/>
                                        </p:tgtEl>
                                      </p:cBhvr>
                                    </p:animEffect>
                                  </p:childTnLst>
                                </p:cTn>
                              </p:par>
                            </p:childTnLst>
                          </p:cTn>
                        </p:par>
                        <p:par>
                          <p:cTn id="56" fill="hold">
                            <p:stCondLst>
                              <p:cond delay="500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26" presetClass="emph" presetSubtype="0" fill="hold" grpId="1" nodeType="withEffect">
                                  <p:stCondLst>
                                    <p:cond delay="0"/>
                                  </p:stCondLst>
                                  <p:childTnLst>
                                    <p:animEffect transition="out" filter="fade">
                                      <p:cBhvr>
                                        <p:cTn id="60" dur="500" tmFilter="0, 0; .2, .5; .8, .5; 1, 0"/>
                                        <p:tgtEl>
                                          <p:spTgt spid="47"/>
                                        </p:tgtEl>
                                      </p:cBhvr>
                                    </p:animEffect>
                                    <p:animScale>
                                      <p:cBhvr>
                                        <p:cTn id="61" dur="250" autoRev="1" fill="hold"/>
                                        <p:tgtEl>
                                          <p:spTgt spid="47"/>
                                        </p:tgtEl>
                                      </p:cBhvr>
                                      <p:by x="105000" y="105000"/>
                                    </p:animScale>
                                  </p:childTnLst>
                                </p:cTn>
                              </p:par>
                            </p:childTnLst>
                          </p:cTn>
                        </p:par>
                        <p:par>
                          <p:cTn id="62" fill="hold">
                            <p:stCondLst>
                              <p:cond delay="5000"/>
                            </p:stCondLst>
                            <p:childTnLst>
                              <p:par>
                                <p:cTn id="63" presetID="22" presetClass="entr" presetSubtype="2"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right)">
                                      <p:cBhvr>
                                        <p:cTn id="65" dur="500"/>
                                        <p:tgtEl>
                                          <p:spTgt spid="48"/>
                                        </p:tgtEl>
                                      </p:cBhvr>
                                    </p:animEffect>
                                  </p:childTnLst>
                                </p:cTn>
                              </p:par>
                            </p:childTnLst>
                          </p:cTn>
                        </p:par>
                        <p:par>
                          <p:cTn id="66" fill="hold">
                            <p:stCondLst>
                              <p:cond delay="5500"/>
                            </p:stCondLst>
                            <p:childTnLst>
                              <p:par>
                                <p:cTn id="67" presetID="22" presetClass="entr" presetSubtype="8"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250"/>
                                        <p:tgtEl>
                                          <p:spTgt spid="50"/>
                                        </p:tgtEl>
                                      </p:cBhvr>
                                    </p:animEffect>
                                  </p:childTnLst>
                                </p:cTn>
                              </p:par>
                            </p:childTnLst>
                          </p:cTn>
                        </p:par>
                        <p:par>
                          <p:cTn id="70" fill="hold">
                            <p:stCondLst>
                              <p:cond delay="6000"/>
                            </p:stCondLst>
                            <p:childTnLst>
                              <p:par>
                                <p:cTn id="71" presetID="21" presetClass="entr" presetSubtype="1" fill="hold" nodeType="after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wheel(1)">
                                      <p:cBhvr>
                                        <p:cTn id="73" dur="1000"/>
                                        <p:tgtEl>
                                          <p:spTgt spid="90"/>
                                        </p:tgtEl>
                                      </p:cBhvr>
                                    </p:animEffect>
                                  </p:childTnLst>
                                </p:cTn>
                              </p:par>
                            </p:childTnLst>
                          </p:cTn>
                        </p:par>
                        <p:par>
                          <p:cTn id="74" fill="hold">
                            <p:stCondLst>
                              <p:cond delay="7000"/>
                            </p:stCondLst>
                            <p:childTnLst>
                              <p:par>
                                <p:cTn id="75" presetID="22" presetClass="entr" presetSubtype="4" fill="hold" nodeType="after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wipe(down)">
                                      <p:cBhvr>
                                        <p:cTn id="77" dur="500"/>
                                        <p:tgtEl>
                                          <p:spTgt spid="65"/>
                                        </p:tgtEl>
                                      </p:cBhvr>
                                    </p:animEffect>
                                  </p:childTnLst>
                                </p:cTn>
                              </p:par>
                            </p:childTnLst>
                          </p:cTn>
                        </p:par>
                        <p:par>
                          <p:cTn id="78" fill="hold">
                            <p:stCondLst>
                              <p:cond delay="7500"/>
                            </p:stCondLst>
                            <p:childTnLst>
                              <p:par>
                                <p:cTn id="79" presetID="1" presetClass="entr" presetSubtype="0"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26" presetClass="emph" presetSubtype="0" fill="hold" grpId="1" nodeType="withEffect">
                                  <p:stCondLst>
                                    <p:cond delay="0"/>
                                  </p:stCondLst>
                                  <p:childTnLst>
                                    <p:animEffect transition="out" filter="fade">
                                      <p:cBhvr>
                                        <p:cTn id="82" dur="500" tmFilter="0, 0; .2, .5; .8, .5; 1, 0"/>
                                        <p:tgtEl>
                                          <p:spTgt spid="45"/>
                                        </p:tgtEl>
                                      </p:cBhvr>
                                    </p:animEffect>
                                    <p:animScale>
                                      <p:cBhvr>
                                        <p:cTn id="83" dur="250" autoRev="1" fill="hold"/>
                                        <p:tgtEl>
                                          <p:spTgt spid="45"/>
                                        </p:tgtEl>
                                      </p:cBhvr>
                                      <p:by x="105000" y="105000"/>
                                    </p:animScale>
                                  </p:childTnLst>
                                </p:cTn>
                              </p:par>
                              <p:par>
                                <p:cTn id="84" presetID="22" presetClass="entr" presetSubtype="8"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left)">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3" grpId="0" animBg="1"/>
      <p:bldP spid="43" grpId="1" animBg="1"/>
      <p:bldP spid="44" grpId="0"/>
      <p:bldP spid="45" grpId="0" animBg="1"/>
      <p:bldP spid="45" grpId="1" animBg="1"/>
      <p:bldP spid="46" grpId="0"/>
      <p:bldP spid="47" grpId="0" animBg="1"/>
      <p:bldP spid="47" grpId="1" animBg="1"/>
      <p:bldP spid="48" grpId="0"/>
      <p:bldP spid="91" grpId="0" animBg="1"/>
      <p:bldP spid="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88" y="-12796"/>
            <a:ext cx="12238173" cy="6883592"/>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1500" y="981367"/>
            <a:ext cx="215968" cy="489526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6958" y="981367"/>
            <a:ext cx="215968" cy="4895269"/>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5951" y="405452"/>
            <a:ext cx="480838" cy="287957"/>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6405" y="909377"/>
            <a:ext cx="287957" cy="287957"/>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9" name="标题 4"/>
          <p:cNvSpPr txBox="1"/>
          <p:nvPr/>
        </p:nvSpPr>
        <p:spPr>
          <a:xfrm>
            <a:off x="207168" y="326128"/>
            <a:ext cx="2994811" cy="467930"/>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网页设计的发展</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912971" y="871215"/>
            <a:ext cx="4943312"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20</a:t>
            </a:r>
            <a:r>
              <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世纪</a:t>
            </a:r>
            <a:r>
              <a:rPr kumimoji="0" lang="en-US" altLang="zh-CN"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90</a:t>
            </a:r>
            <a:r>
              <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年代初</a:t>
            </a:r>
            <a:r>
              <a:rPr kumimoji="0" lang="en-US" altLang="zh-CN"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——90</a:t>
            </a:r>
            <a:r>
              <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年代中期</a:t>
            </a:r>
            <a:endPar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626405" y="1739898"/>
            <a:ext cx="6410983"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网上第一个网站是由互联网之父</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Tim Berners-Lee</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于</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1991</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年创建的。第一个网站虽然结构很简单，除了设置标题和副标题，段落和链接之外，我们并不能做什么，但这标志着网页的出现，具有跨时代的意义。</a:t>
            </a:r>
            <a:endPar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到</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20</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世纪</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90</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年代中期，网页设计取得了一些重要进展。单列设计已成为过去，随着网页设计的推移并开始使用基于表格的布局。与基于</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Web</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的网站构建器相结合，基于表格的布局具有双重效果。建立一个网站变得更加容易，结构占据了后座，并在设计选择中处于领先地位。这虽不是网页设计的黄金时代，但在网页设计的这一发展过程中出现的一些设计元素成为标志性的。比如：点击计数器，显示网站访问次数的方框，在此期间开始出现在网站上。背景图像是时代的另一个发明，滚动文本也是如此，</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Gif</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风靡一时</a:t>
            </a:r>
            <a:r>
              <a:rPr kumimoji="0" lang="zh-CN" altLang="en-US" sz="18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a:t>
            </a:r>
            <a:endParaRPr kumimoji="0" lang="zh-CN" altLang="en-US" sz="18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endParaRPr>
          </a:p>
        </p:txBody>
      </p:sp>
      <p:grpSp>
        <p:nvGrpSpPr>
          <p:cNvPr id="9" name="组合 8"/>
          <p:cNvGrpSpPr/>
          <p:nvPr/>
        </p:nvGrpSpPr>
        <p:grpSpPr>
          <a:xfrm>
            <a:off x="6932525" y="1941069"/>
            <a:ext cx="5144532" cy="4426163"/>
            <a:chOff x="6930938" y="1941068"/>
            <a:chExt cx="5144532" cy="4426163"/>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0938" y="1941068"/>
              <a:ext cx="5144532" cy="3935567"/>
            </a:xfrm>
            <a:prstGeom prst="rect">
              <a:avLst/>
            </a:prstGeom>
          </p:spPr>
        </p:pic>
        <p:sp>
          <p:nvSpPr>
            <p:cNvPr id="8" name="文本框 7"/>
            <p:cNvSpPr txBox="1"/>
            <p:nvPr/>
          </p:nvSpPr>
          <p:spPr>
            <a:xfrm>
              <a:off x="8343900" y="5997899"/>
              <a:ext cx="29770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fornian FB" panose="0207040306080B030204" pitchFamily="18" charset="0"/>
                  <a:ea typeface="宋体" panose="02010600030101010101" pitchFamily="2" charset="-122"/>
                  <a:cs typeface="+mn-cs"/>
                </a:rPr>
                <a:t>互联网之父</a:t>
              </a:r>
              <a:r>
                <a:rPr kumimoji="0" lang="en-US" altLang="zh-CN" sz="1800" b="1" i="0" u="none" strike="noStrike" kern="1200" cap="none" spc="0" normalizeH="0" baseline="0" noProof="0" dirty="0">
                  <a:ln>
                    <a:noFill/>
                  </a:ln>
                  <a:solidFill>
                    <a:prstClr val="black"/>
                  </a:solidFill>
                  <a:effectLst/>
                  <a:uLnTx/>
                  <a:uFillTx/>
                  <a:latin typeface="Californian FB" panose="0207040306080B030204" pitchFamily="18" charset="0"/>
                  <a:ea typeface="宋体" panose="02010600030101010101" pitchFamily="2" charset="-122"/>
                  <a:cs typeface="+mn-cs"/>
                </a:rPr>
                <a:t>Tim Berners-Lee</a:t>
              </a:r>
              <a:endParaRPr kumimoji="0" lang="zh-CN" altLang="en-US" sz="1800" b="1" i="0" u="none" strike="noStrike" kern="1200" cap="none" spc="0" normalizeH="0" baseline="0" noProof="0" dirty="0">
                <a:ln>
                  <a:noFill/>
                </a:ln>
                <a:solidFill>
                  <a:prstClr val="black"/>
                </a:solidFill>
                <a:effectLst/>
                <a:uLnTx/>
                <a:uFillTx/>
                <a:latin typeface="Californian FB" panose="0207040306080B030204" pitchFamily="18" charset="0"/>
                <a:ea typeface="宋体" panose="02010600030101010101" pitchFamily="2" charset="-122"/>
                <a:cs typeface="+mn-cs"/>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par>
                          <p:cTn id="30" fill="hold">
                            <p:stCondLst>
                              <p:cond delay="3000"/>
                            </p:stCondLst>
                            <p:childTnLst>
                              <p:par>
                                <p:cTn id="31" presetID="16" presetClass="entr" presetSubtype="21"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9" grpId="0"/>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588" y="0"/>
            <a:ext cx="12238173" cy="6883592"/>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1500" y="981367"/>
            <a:ext cx="215968" cy="489526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6958" y="981367"/>
            <a:ext cx="215968" cy="4895269"/>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5951" y="405452"/>
            <a:ext cx="480838" cy="287957"/>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6405" y="909377"/>
            <a:ext cx="287957" cy="287957"/>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9" name="标题 4"/>
          <p:cNvSpPr txBox="1"/>
          <p:nvPr/>
        </p:nvSpPr>
        <p:spPr>
          <a:xfrm>
            <a:off x="230874" y="297671"/>
            <a:ext cx="3072703" cy="467930"/>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网页设计的发展</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954088" y="905302"/>
            <a:ext cx="536877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20</a:t>
            </a:r>
            <a:r>
              <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世纪</a:t>
            </a:r>
            <a:r>
              <a:rPr kumimoji="0" lang="en-US" altLang="zh-CN"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90</a:t>
            </a:r>
            <a:r>
              <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年代后期</a:t>
            </a:r>
            <a:r>
              <a:rPr kumimoji="0" lang="en-US" altLang="zh-CN"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——2000</a:t>
            </a:r>
            <a:r>
              <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年代早期</a:t>
            </a:r>
            <a:endParaRPr kumimoji="0" lang="zh-CN" altLang="en-US" sz="24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p:txBody>
      </p:sp>
      <p:sp>
        <p:nvSpPr>
          <p:cNvPr id="6" name="文本框 5"/>
          <p:cNvSpPr txBox="1"/>
          <p:nvPr/>
        </p:nvSpPr>
        <p:spPr>
          <a:xfrm>
            <a:off x="639105" y="1557467"/>
            <a:ext cx="5471182" cy="470898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到</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20</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世纪末，</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Flash</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成为网页设计的主要内容。</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Flash</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不但小，而且灵活，很快成为网页设计的主要内容。</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Flash</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没有取消基于表格的布局，它成了他们的一部分。</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Flash</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元素的一个常见用途是在网站导航中，带有公司徽标或其他图形的启动页面是</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Flash</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的另一种流行用法。</a:t>
            </a:r>
            <a:endPar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2000</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年代早期，</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CSS</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允许设计师将网页设计与网页内容分开，从而在千禧年之际彻底改变了网页设计。很快，设计界就以</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JavaScript</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的形式发现了另一场地震。直接影响包括放弃表并用</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JavaScript</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替换它。</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JavaScript</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也是</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Flash</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结束的开始。</a:t>
            </a:r>
            <a:r>
              <a:rPr kumimoji="0" lang="en-US" altLang="zh-CN"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JavaScript</a:t>
            </a:r>
            <a:r>
              <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rPr>
              <a:t>主要负责下拉菜单，它在网站表单的兴起中发挥了作用。这两种设计元素仍然非常受欢迎并且如今被广泛使用。</a:t>
            </a:r>
            <a:endParaRPr kumimoji="0" lang="zh-CN" altLang="en-US" sz="2000" b="0" i="0" u="none" strike="noStrike" kern="1200" cap="none" spc="0" normalizeH="0" baseline="0" noProof="0" dirty="0">
              <a:ln>
                <a:noFill/>
              </a:ln>
              <a:solidFill>
                <a:srgbClr val="5C6D7D"/>
              </a:solidFill>
              <a:effectLst/>
              <a:uLnTx/>
              <a:uFillTx/>
              <a:latin typeface="宋体" panose="02010600030101010101" pitchFamily="2" charset="-122"/>
              <a:ea typeface="宋体" panose="02010600030101010101" pitchFamily="2" charset="-122"/>
              <a:cs typeface="+mn-cs"/>
            </a:endParaRPr>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57826" y="1976499"/>
            <a:ext cx="6060213" cy="3900137"/>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500"/>
                            </p:stCondLst>
                            <p:childTnLst>
                              <p:par>
                                <p:cTn id="27" presetID="16" presetClass="entr" presetSubtype="2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par>
                          <p:cTn id="30" fill="hold">
                            <p:stCondLst>
                              <p:cond delay="3000"/>
                            </p:stCondLst>
                            <p:childTnLst>
                              <p:par>
                                <p:cTn id="31" presetID="14" presetClass="entr" presetSubtype="1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9"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588" y="0"/>
            <a:ext cx="12238173" cy="6883592"/>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0435" y="1676400"/>
            <a:ext cx="5774267" cy="4330700"/>
          </a:xfrm>
          <a:prstGeom prst="rect">
            <a:avLst/>
          </a:prstGeom>
        </p:spPr>
      </p:pic>
      <p:sp>
        <p:nvSpPr>
          <p:cNvPr id="3" name="矩形 2"/>
          <p:cNvSpPr/>
          <p:nvPr/>
        </p:nvSpPr>
        <p:spPr>
          <a:xfrm>
            <a:off x="-21500" y="981367"/>
            <a:ext cx="215968" cy="489526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6958" y="981367"/>
            <a:ext cx="215968" cy="4895269"/>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5951" y="405452"/>
            <a:ext cx="480838" cy="287957"/>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6405" y="909377"/>
            <a:ext cx="287957" cy="287957"/>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9" name="标题 4"/>
          <p:cNvSpPr txBox="1"/>
          <p:nvPr/>
        </p:nvSpPr>
        <p:spPr>
          <a:xfrm>
            <a:off x="192774" y="284971"/>
            <a:ext cx="3060013" cy="467930"/>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网页设计的发展</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5" name="文本框 4"/>
          <p:cNvSpPr txBox="1"/>
          <p:nvPr/>
        </p:nvSpPr>
        <p:spPr>
          <a:xfrm>
            <a:off x="1055688" y="905302"/>
            <a:ext cx="3721097" cy="4001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0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2000</a:t>
            </a:r>
            <a:r>
              <a:rPr kumimoji="0" lang="zh-CN" altLang="en-US" sz="20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年代中后期</a:t>
            </a:r>
            <a:r>
              <a:rPr kumimoji="0" lang="en-US" altLang="zh-CN" sz="20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a:t>
            </a:r>
            <a:r>
              <a:rPr kumimoji="0" lang="zh-CN" altLang="en-US" sz="20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现代</a:t>
            </a:r>
            <a:endParaRPr kumimoji="0" lang="zh-CN" altLang="en-US" sz="2000" b="1"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p:txBody>
      </p:sp>
      <p:sp>
        <p:nvSpPr>
          <p:cNvPr id="6" name="文本框 5"/>
          <p:cNvSpPr txBox="1"/>
          <p:nvPr/>
        </p:nvSpPr>
        <p:spPr>
          <a:xfrm>
            <a:off x="434888" y="1494737"/>
            <a:ext cx="5840489"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en-US" altLang="zh-CN"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2000</a:t>
            </a: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年代中后期，“网页设计”中的“网络”正在发生重大变化。一种新的范例正在出现，它将让用户在网站及其内容的开发中发挥积极作用。被称为“</a:t>
            </a:r>
            <a:r>
              <a:rPr kumimoji="0" lang="en-US" altLang="zh-CN"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Web 2.0”</a:t>
            </a: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a:t>
            </a:r>
            <a:r>
              <a:rPr kumimoji="0" lang="en-US" altLang="zh-CN"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Web 2.0</a:t>
            </a: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开发在很大程度上依赖于异步</a:t>
            </a:r>
            <a:r>
              <a:rPr kumimoji="0" lang="en-US" altLang="zh-CN"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JavaScript</a:t>
            </a: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和</a:t>
            </a:r>
            <a:r>
              <a:rPr kumimoji="0" lang="en-US" altLang="zh-CN"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XML</a:t>
            </a: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的使用。其互操作性变得越来越重要，用户有机会在社交媒体上分享他们在网络上看到或阅读的所有内容。</a:t>
            </a:r>
            <a:endPar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随着智能手机用户数量的不断增加，网页设计师必须提出能够在小屏幕设备上实现良好观看和导航体验的解决方案。创建网站的移动版本是一种方法，实现响应式网页设计是另一回事。如今，网站更高，他们经常使用位置数据来提供本地化体验。网站越来越好地了解访问他们的人，我们正逐步向语义网迈进。在不久的将来，我们可能会在网页设计中看到更多的虚拟或增强现实。所有这一切都始于一个简单的</a:t>
            </a:r>
            <a:r>
              <a:rPr kumimoji="0" lang="en-US" altLang="zh-CN"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HTML</a:t>
            </a:r>
            <a:r>
              <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rPr>
              <a:t>网站。</a:t>
            </a:r>
            <a:endParaRPr kumimoji="0" lang="zh-CN" altLang="en-US" sz="20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500"/>
                            </p:stCondLst>
                            <p:childTnLst>
                              <p:par>
                                <p:cTn id="27" presetID="16" presetClass="entr" presetSubtype="2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par>
                          <p:cTn id="30" fill="hold">
                            <p:stCondLst>
                              <p:cond delay="3000"/>
                            </p:stCondLst>
                            <p:childTnLst>
                              <p:par>
                                <p:cTn id="31" presetID="14" presetClass="entr" presetSubtype="1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9"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 y="625"/>
            <a:ext cx="12195175" cy="6856750"/>
          </a:xfrm>
          <a:prstGeom prst="rect">
            <a:avLst/>
          </a:prstGeom>
        </p:spPr>
      </p:pic>
      <p:sp>
        <p:nvSpPr>
          <p:cNvPr id="78" name="标题 4"/>
          <p:cNvSpPr txBox="1"/>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5C6D7D"/>
                </a:solidFill>
                <a:latin typeface="微软雅黑" panose="020B0503020204020204" pitchFamily="34" charset="-122"/>
                <a:ea typeface="微软雅黑" panose="020B0503020204020204" pitchFamily="34" charset="-122"/>
              </a:rPr>
              <a:t>PART 3</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dirty="0">
                <a:solidFill>
                  <a:srgbClr val="5C6D7D"/>
                </a:solidFill>
                <a:latin typeface="微软雅黑" panose="020B0503020204020204" pitchFamily="34" charset="-122"/>
                <a:ea typeface="微软雅黑" panose="020B0503020204020204" pitchFamily="34" charset="-122"/>
              </a:rPr>
              <a:t>项目成果展示</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solidFill>
          <a:ln>
            <a:noFill/>
          </a:ln>
        </p:spPr>
        <p:txBody>
          <a:bodyPr/>
          <a:lstStyle/>
          <a:p>
            <a:endParaRPr lang="zh-CN" altLang="zh-CN">
              <a:solidFill>
                <a:srgbClr val="5C6D7D"/>
              </a:solidFill>
              <a:latin typeface="Calibri" panose="020F0502020204030204" pitchFamily="34" charset="0"/>
              <a:sym typeface="宋体" panose="02010600030101010101"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solidFill>
          <a:ln>
            <a:noFill/>
          </a:ln>
        </p:spPr>
        <p:txBody>
          <a:bodyPr/>
          <a:lstStyle/>
          <a:p>
            <a:endParaRPr lang="zh-CN" altLang="zh-CN">
              <a:solidFill>
                <a:srgbClr val="5C6D7D"/>
              </a:solidFill>
              <a:latin typeface="Calibri" panose="020F0502020204030204" pitchFamily="34" charset="0"/>
              <a:sym typeface="宋体" panose="02010600030101010101" pitchFamily="2" charset="-122"/>
            </a:endParaRPr>
          </a:p>
        </p:txBody>
      </p:sp>
      <p:sp>
        <p:nvSpPr>
          <p:cNvPr id="82" name="椭圆 81"/>
          <p:cNvSpPr/>
          <p:nvPr/>
        </p:nvSpPr>
        <p:spPr>
          <a:xfrm>
            <a:off x="5305499" y="37983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3" name="矩形 82"/>
          <p:cNvSpPr/>
          <p:nvPr/>
        </p:nvSpPr>
        <p:spPr>
          <a:xfrm>
            <a:off x="5377507" y="39854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4" name="椭圆 83"/>
          <p:cNvSpPr/>
          <p:nvPr/>
        </p:nvSpPr>
        <p:spPr>
          <a:xfrm>
            <a:off x="5305499" y="44660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5" name="矩形 84"/>
          <p:cNvSpPr/>
          <p:nvPr/>
        </p:nvSpPr>
        <p:spPr>
          <a:xfrm>
            <a:off x="5377507" y="46531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6" name="椭圆 85"/>
          <p:cNvSpPr/>
          <p:nvPr/>
        </p:nvSpPr>
        <p:spPr>
          <a:xfrm>
            <a:off x="5305499" y="5114082"/>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9" name="标题 4"/>
          <p:cNvSpPr txBox="1"/>
          <p:nvPr/>
        </p:nvSpPr>
        <p:spPr>
          <a:xfrm>
            <a:off x="5665539" y="3573016"/>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5C6D7D"/>
                </a:solidFill>
                <a:latin typeface="微软雅黑" panose="020B0503020204020204" pitchFamily="34" charset="-122"/>
                <a:ea typeface="微软雅黑" panose="020B0503020204020204" pitchFamily="34" charset="-122"/>
              </a:rPr>
              <a:t>网页概述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0" name="标题 4"/>
          <p:cNvSpPr txBox="1"/>
          <p:nvPr/>
        </p:nvSpPr>
        <p:spPr>
          <a:xfrm>
            <a:off x="5665539" y="4192164"/>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5C6D7D"/>
                </a:solidFill>
                <a:latin typeface="微软雅黑" panose="020B0503020204020204" pitchFamily="34" charset="-122"/>
                <a:ea typeface="微软雅黑" panose="020B0503020204020204" pitchFamily="34" charset="-122"/>
              </a:rPr>
              <a:t>网页展示</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1" name="标题 4"/>
          <p:cNvSpPr txBox="1"/>
          <p:nvPr/>
        </p:nvSpPr>
        <p:spPr>
          <a:xfrm>
            <a:off x="5665539" y="4840236"/>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5C6D7D"/>
                </a:solidFill>
                <a:latin typeface="微软雅黑" panose="020B0503020204020204" pitchFamily="34" charset="-122"/>
                <a:ea typeface="微软雅黑" panose="020B0503020204020204" pitchFamily="34" charset="-122"/>
              </a:rPr>
              <a:t>实用意义</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2" name="标题 4"/>
          <p:cNvSpPr txBox="1"/>
          <p:nvPr/>
        </p:nvSpPr>
        <p:spPr>
          <a:xfrm>
            <a:off x="5665539" y="5488308"/>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09" name="矩形 108"/>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grpSp>
          <p:nvGrpSpPr>
            <p:cNvPr id="35" name="组合 37"/>
            <p:cNvGrpSpPr/>
            <p:nvPr/>
          </p:nvGrpSpPr>
          <p:grpSpPr bwMode="auto">
            <a:xfrm>
              <a:off x="2828794" y="2060848"/>
              <a:ext cx="1165843" cy="939864"/>
              <a:chOff x="316517" y="428157"/>
              <a:chExt cx="763002" cy="615108"/>
            </a:xfrm>
          </p:grpSpPr>
          <p:sp>
            <p:nvSpPr>
              <p:cNvPr id="36" name="圆角矩形 35"/>
              <p:cNvSpPr>
                <a:spLocks noChangeArrowheads="1"/>
              </p:cNvSpPr>
              <p:nvPr/>
            </p:nvSpPr>
            <p:spPr bwMode="auto">
              <a:xfrm>
                <a:off x="377825" y="428157"/>
                <a:ext cx="640387" cy="368076"/>
              </a:xfrm>
              <a:prstGeom prst="roundRect">
                <a:avLst>
                  <a:gd name="adj" fmla="val 8903"/>
                </a:avLst>
              </a:prstGeom>
              <a:noFill/>
              <a:ln w="28575">
                <a:solidFill>
                  <a:srgbClr val="5C6D7D"/>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5C6D7D"/>
                  </a:solidFill>
                </a:endParaRPr>
              </a:p>
            </p:txBody>
          </p:sp>
          <p:sp>
            <p:nvSpPr>
              <p:cNvPr id="37"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5C6D7D"/>
              </a:solid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5C6D7D"/>
                  </a:solidFill>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10"/>
                                        </p:tgtEl>
                                        <p:attrNameLst>
                                          <p:attrName>ppt_x</p:attrName>
                                          <p:attrName>ppt_y</p:attrName>
                                        </p:attrNameLst>
                                      </p:cBhvr>
                                      <p:rCtr x="54279" y="0"/>
                                    </p:animMotion>
                                  </p:childTnLst>
                                </p:cTn>
                              </p:par>
                              <p:par>
                                <p:cTn id="7" presetID="53" presetClass="entr" presetSubtype="16"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animEffect transition="in" filter="fade">
                                      <p:cBhvr>
                                        <p:cTn id="11" dur="500"/>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9"/>
                                        </p:tgtEl>
                                        <p:attrNameLst>
                                          <p:attrName>style.visibility</p:attrName>
                                        </p:attrNameLst>
                                      </p:cBhvr>
                                      <p:to>
                                        <p:strVal val="visible"/>
                                      </p:to>
                                    </p:set>
                                    <p:anim calcmode="lin" valueType="num">
                                      <p:cBhvr>
                                        <p:cTn id="14"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9"/>
                                        </p:tgtEl>
                                        <p:attrNameLst>
                                          <p:attrName>ppt_y</p:attrName>
                                        </p:attrNameLst>
                                      </p:cBhvr>
                                      <p:tavLst>
                                        <p:tav tm="0">
                                          <p:val>
                                            <p:strVal val="#ppt_y"/>
                                          </p:val>
                                        </p:tav>
                                        <p:tav tm="100000">
                                          <p:val>
                                            <p:strVal val="#ppt_y"/>
                                          </p:val>
                                        </p:tav>
                                      </p:tavLst>
                                    </p:anim>
                                    <p:anim calcmode="lin" valueType="num">
                                      <p:cBhvr>
                                        <p:cTn id="16"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78"/>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anim calcmode="lin" valueType="num">
                                      <p:cBhvr>
                                        <p:cTn id="29" dur="1000" fill="hold"/>
                                        <p:tgtEl>
                                          <p:spTgt spid="80"/>
                                        </p:tgtEl>
                                        <p:attrNameLst>
                                          <p:attrName>ppt_x</p:attrName>
                                        </p:attrNameLst>
                                      </p:cBhvr>
                                      <p:tavLst>
                                        <p:tav tm="0">
                                          <p:val>
                                            <p:strVal val="#ppt_x"/>
                                          </p:val>
                                        </p:tav>
                                        <p:tav tm="100000">
                                          <p:val>
                                            <p:strVal val="#ppt_x"/>
                                          </p:val>
                                        </p:tav>
                                      </p:tavLst>
                                    </p:anim>
                                    <p:anim calcmode="lin" valueType="num">
                                      <p:cBhvr>
                                        <p:cTn id="30" dur="1000" fill="hold"/>
                                        <p:tgtEl>
                                          <p:spTgt spid="8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41" presetClass="entr" presetSubtype="0" fill="hold" grpId="0" nodeType="withEffect">
                                  <p:stCondLst>
                                    <p:cond delay="0"/>
                                  </p:stCondLst>
                                  <p:iterate type="lt">
                                    <p:tmPct val="10000"/>
                                  </p:iterate>
                                  <p:childTnLst>
                                    <p:set>
                                      <p:cBhvr>
                                        <p:cTn id="41" dur="1" fill="hold">
                                          <p:stCondLst>
                                            <p:cond delay="0"/>
                                          </p:stCondLst>
                                        </p:cTn>
                                        <p:tgtEl>
                                          <p:spTgt spid="89"/>
                                        </p:tgtEl>
                                        <p:attrNameLst>
                                          <p:attrName>style.visibility</p:attrName>
                                        </p:attrNameLst>
                                      </p:cBhvr>
                                      <p:to>
                                        <p:strVal val="visible"/>
                                      </p:to>
                                    </p:set>
                                    <p:anim calcmode="lin" valueType="num">
                                      <p:cBhvr>
                                        <p:cTn id="42"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89"/>
                                        </p:tgtEl>
                                        <p:attrNameLst>
                                          <p:attrName>ppt_y</p:attrName>
                                        </p:attrNameLst>
                                      </p:cBhvr>
                                      <p:tavLst>
                                        <p:tav tm="0">
                                          <p:val>
                                            <p:strVal val="#ppt_y"/>
                                          </p:val>
                                        </p:tav>
                                        <p:tav tm="100000">
                                          <p:val>
                                            <p:strVal val="#ppt_y"/>
                                          </p:val>
                                        </p:tav>
                                      </p:tavLst>
                                    </p:anim>
                                    <p:anim calcmode="lin" valueType="num">
                                      <p:cBhvr>
                                        <p:cTn id="44"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89"/>
                                        </p:tgtEl>
                                      </p:cBhvr>
                                    </p:animEffect>
                                  </p:childTnLst>
                                </p:cTn>
                              </p:par>
                            </p:childTnLst>
                          </p:cTn>
                        </p:par>
                        <p:par>
                          <p:cTn id="47" fill="hold">
                            <p:stCondLst>
                              <p:cond delay="649"/>
                            </p:stCondLst>
                            <p:childTnLst>
                              <p:par>
                                <p:cTn id="48" presetID="22" presetClass="entr" presetSubtype="4"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down)">
                                      <p:cBhvr>
                                        <p:cTn id="50" dur="500"/>
                                        <p:tgtEl>
                                          <p:spTgt spid="83"/>
                                        </p:tgtEl>
                                      </p:cBhvr>
                                    </p:animEffect>
                                  </p:childTnLst>
                                </p:cTn>
                              </p:par>
                            </p:childTnLst>
                          </p:cTn>
                        </p:par>
                        <p:par>
                          <p:cTn id="51" fill="hold">
                            <p:stCondLst>
                              <p:cond delay="1149"/>
                            </p:stCondLst>
                            <p:childTnLst>
                              <p:par>
                                <p:cTn id="52" presetID="10"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90"/>
                                        </p:tgtEl>
                                        <p:attrNameLst>
                                          <p:attrName>style.visibility</p:attrName>
                                        </p:attrNameLst>
                                      </p:cBhvr>
                                      <p:to>
                                        <p:strVal val="visible"/>
                                      </p:to>
                                    </p:set>
                                    <p:anim calcmode="lin" valueType="num">
                                      <p:cBhvr>
                                        <p:cTn id="57"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90"/>
                                        </p:tgtEl>
                                        <p:attrNameLst>
                                          <p:attrName>ppt_y</p:attrName>
                                        </p:attrNameLst>
                                      </p:cBhvr>
                                      <p:tavLst>
                                        <p:tav tm="0">
                                          <p:val>
                                            <p:strVal val="#ppt_y"/>
                                          </p:val>
                                        </p:tav>
                                        <p:tav tm="100000">
                                          <p:val>
                                            <p:strVal val="#ppt_y"/>
                                          </p:val>
                                        </p:tav>
                                      </p:tavLst>
                                    </p:anim>
                                    <p:anim calcmode="lin" valueType="num">
                                      <p:cBhvr>
                                        <p:cTn id="59"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90"/>
                                        </p:tgtEl>
                                      </p:cBhvr>
                                    </p:animEffect>
                                  </p:childTnLst>
                                </p:cTn>
                              </p:par>
                            </p:childTnLst>
                          </p:cTn>
                        </p:par>
                        <p:par>
                          <p:cTn id="62" fill="hold">
                            <p:stCondLst>
                              <p:cond delay="1799"/>
                            </p:stCondLst>
                            <p:childTnLst>
                              <p:par>
                                <p:cTn id="63" presetID="22" presetClass="entr" presetSubtype="4"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ipe(down)">
                                      <p:cBhvr>
                                        <p:cTn id="65" dur="500"/>
                                        <p:tgtEl>
                                          <p:spTgt spid="85"/>
                                        </p:tgtEl>
                                      </p:cBhvr>
                                    </p:animEffect>
                                  </p:childTnLst>
                                </p:cTn>
                              </p:par>
                            </p:childTnLst>
                          </p:cTn>
                        </p:par>
                        <p:par>
                          <p:cTn id="66" fill="hold">
                            <p:stCondLst>
                              <p:cond delay="2299"/>
                            </p:stCondLst>
                            <p:childTnLst>
                              <p:par>
                                <p:cTn id="67" presetID="10" presetClass="entr" presetSubtype="0"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fade">
                                      <p:cBhvr>
                                        <p:cTn id="69" dur="500"/>
                                        <p:tgtEl>
                                          <p:spTgt spid="86"/>
                                        </p:tgtEl>
                                      </p:cBhvr>
                                    </p:animEffect>
                                  </p:childTnLst>
                                </p:cTn>
                              </p:par>
                              <p:par>
                                <p:cTn id="70" presetID="41" presetClass="entr" presetSubtype="0" fill="hold" grpId="0" nodeType="withEffect">
                                  <p:stCondLst>
                                    <p:cond delay="0"/>
                                  </p:stCondLst>
                                  <p:iterate type="lt">
                                    <p:tmPct val="10000"/>
                                  </p:iterate>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91"/>
                                        </p:tgtEl>
                                        <p:attrNameLst>
                                          <p:attrName>ppt_y</p:attrName>
                                        </p:attrNameLst>
                                      </p:cBhvr>
                                      <p:tavLst>
                                        <p:tav tm="0">
                                          <p:val>
                                            <p:strVal val="#ppt_y"/>
                                          </p:val>
                                        </p:tav>
                                        <p:tav tm="100000">
                                          <p:val>
                                            <p:strVal val="#ppt_y"/>
                                          </p:val>
                                        </p:tav>
                                      </p:tavLst>
                                    </p:anim>
                                    <p:anim calcmode="lin" valueType="num">
                                      <p:cBhvr>
                                        <p:cTn id="74"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5" grpId="0" animBg="1"/>
      <p:bldP spid="86" grpId="0" animBg="1"/>
      <p:bldP spid="89" grpId="0"/>
      <p:bldP spid="90" grpId="0"/>
      <p:bldP spid="91" grpId="0"/>
      <p:bldP spid="1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5959" y="0"/>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项目成果展示</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网页概述</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921123" y="1590662"/>
            <a:ext cx="1538887" cy="1083407"/>
            <a:chOff x="1921123" y="1590662"/>
            <a:chExt cx="1538887" cy="1083407"/>
          </a:xfrm>
        </p:grpSpPr>
        <p:sp>
          <p:nvSpPr>
            <p:cNvPr id="41" name="Freeform 62"/>
            <p:cNvSpPr>
              <a:spLocks noEditPoints="1"/>
            </p:cNvSpPr>
            <p:nvPr/>
          </p:nvSpPr>
          <p:spPr bwMode="auto">
            <a:xfrm>
              <a:off x="2175044" y="1590662"/>
              <a:ext cx="682183" cy="608193"/>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rgbClr val="FC4B41"/>
            </a:solidFill>
            <a:ln>
              <a:noFill/>
            </a:ln>
          </p:spPr>
          <p:txBody>
            <a:bodyPr vert="horz" wrap="square" lIns="91440" tIns="45720" rIns="91440" bIns="45720" numCol="1" anchor="t" anchorCtr="0" compatLnSpc="1"/>
            <a:lstStyle/>
            <a:p>
              <a:endParaRPr lang="zh-CN" altLang="en-US" dirty="0">
                <a:solidFill>
                  <a:schemeClr val="tx2">
                    <a:lumMod val="50000"/>
                  </a:schemeClr>
                </a:solidFill>
              </a:endParaRPr>
            </a:p>
          </p:txBody>
        </p:sp>
        <p:sp>
          <p:nvSpPr>
            <p:cNvPr id="42" name="文本框 70"/>
            <p:cNvSpPr txBox="1"/>
            <p:nvPr/>
          </p:nvSpPr>
          <p:spPr>
            <a:xfrm>
              <a:off x="1921123" y="2273959"/>
              <a:ext cx="1538887" cy="400110"/>
            </a:xfrm>
            <a:prstGeom prst="rect">
              <a:avLst/>
            </a:prstGeom>
            <a:noFill/>
          </p:spPr>
          <p:txBody>
            <a:bodyPr wrap="square" rtlCol="0">
              <a:spAutoFit/>
            </a:bodyPr>
            <a:lstStyle/>
            <a:p>
              <a:r>
                <a:rPr lang="zh-CN" altLang="en-US" sz="2000" b="1" dirty="0">
                  <a:solidFill>
                    <a:schemeClr val="tx2">
                      <a:lumMod val="50000"/>
                    </a:schemeClr>
                  </a:solidFill>
                  <a:latin typeface="微软雅黑" panose="020B0503020204020204" pitchFamily="34" charset="-122"/>
                  <a:ea typeface="微软雅黑" panose="020B0503020204020204" pitchFamily="34" charset="-122"/>
                </a:rPr>
                <a:t>工具介绍</a:t>
              </a:r>
              <a:endParaRPr lang="zh-CN" altLang="en-US" sz="20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423926" y="1538841"/>
            <a:ext cx="1538887" cy="1135228"/>
            <a:chOff x="5423926" y="1538841"/>
            <a:chExt cx="1538887" cy="1135228"/>
          </a:xfrm>
        </p:grpSpPr>
        <p:sp>
          <p:nvSpPr>
            <p:cNvPr id="38" name="Freeform 17"/>
            <p:cNvSpPr>
              <a:spLocks noEditPoints="1"/>
            </p:cNvSpPr>
            <p:nvPr/>
          </p:nvSpPr>
          <p:spPr bwMode="auto">
            <a:xfrm>
              <a:off x="5657017" y="1538841"/>
              <a:ext cx="584586" cy="467174"/>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rgbClr val="5C6D7D"/>
            </a:solidFill>
            <a:ln>
              <a:noFill/>
            </a:ln>
          </p:spPr>
          <p:txBody>
            <a:bodyPr vert="horz" wrap="square" lIns="91440" tIns="45720" rIns="91440" bIns="45720" numCol="1" anchor="t" anchorCtr="0" compatLnSpc="1"/>
            <a:lstStyle/>
            <a:p>
              <a:endParaRPr lang="en-US" dirty="0">
                <a:solidFill>
                  <a:schemeClr val="tx2">
                    <a:lumMod val="50000"/>
                  </a:schemeClr>
                </a:solidFill>
              </a:endParaRPr>
            </a:p>
          </p:txBody>
        </p:sp>
        <p:sp>
          <p:nvSpPr>
            <p:cNvPr id="43" name="文本框 73"/>
            <p:cNvSpPr txBox="1"/>
            <p:nvPr/>
          </p:nvSpPr>
          <p:spPr>
            <a:xfrm>
              <a:off x="5423926" y="2273959"/>
              <a:ext cx="1538887" cy="400110"/>
            </a:xfrm>
            <a:prstGeom prst="rect">
              <a:avLst/>
            </a:prstGeom>
            <a:noFill/>
          </p:spPr>
          <p:txBody>
            <a:bodyPr wrap="square" rtlCol="0">
              <a:spAutoFit/>
            </a:bodyPr>
            <a:lstStyle/>
            <a:p>
              <a:r>
                <a:rPr lang="zh-CN" altLang="en-US" sz="2000" b="1" dirty="0">
                  <a:solidFill>
                    <a:schemeClr val="tx2">
                      <a:lumMod val="50000"/>
                    </a:schemeClr>
                  </a:solidFill>
                  <a:latin typeface="微软雅黑" panose="020B0503020204020204" pitchFamily="34" charset="-122"/>
                  <a:ea typeface="微软雅黑" panose="020B0503020204020204" pitchFamily="34" charset="-122"/>
                </a:rPr>
                <a:t>打开方式</a:t>
              </a:r>
              <a:endParaRPr lang="zh-CN" altLang="en-US" sz="2000" b="1" dirty="0">
                <a:solidFill>
                  <a:schemeClr val="tx2">
                    <a:lumMod val="50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8545859" y="1484784"/>
            <a:ext cx="1538887" cy="1189285"/>
            <a:chOff x="8545859" y="1484784"/>
            <a:chExt cx="1538887" cy="1189285"/>
          </a:xfrm>
        </p:grpSpPr>
        <p:sp>
          <p:nvSpPr>
            <p:cNvPr id="39" name="Freeform 22"/>
            <p:cNvSpPr>
              <a:spLocks noEditPoints="1"/>
            </p:cNvSpPr>
            <p:nvPr/>
          </p:nvSpPr>
          <p:spPr bwMode="auto">
            <a:xfrm>
              <a:off x="8905899" y="1484784"/>
              <a:ext cx="518340" cy="517647"/>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rgbClr val="FC4B41"/>
            </a:solidFill>
            <a:ln>
              <a:noFill/>
            </a:ln>
          </p:spPr>
          <p:txBody>
            <a:bodyPr vert="horz" wrap="square" lIns="91440" tIns="45720" rIns="91440" bIns="45720" numCol="1" anchor="t" anchorCtr="0" compatLnSpc="1"/>
            <a:lstStyle/>
            <a:p>
              <a:endParaRPr lang="en-US" dirty="0">
                <a:solidFill>
                  <a:schemeClr val="tx2">
                    <a:lumMod val="50000"/>
                  </a:schemeClr>
                </a:solidFill>
              </a:endParaRPr>
            </a:p>
          </p:txBody>
        </p:sp>
        <p:sp>
          <p:nvSpPr>
            <p:cNvPr id="44" name="文本框 76"/>
            <p:cNvSpPr txBox="1"/>
            <p:nvPr/>
          </p:nvSpPr>
          <p:spPr>
            <a:xfrm>
              <a:off x="8545859" y="2273959"/>
              <a:ext cx="1538887" cy="400110"/>
            </a:xfrm>
            <a:prstGeom prst="rect">
              <a:avLst/>
            </a:prstGeom>
            <a:noFill/>
          </p:spPr>
          <p:txBody>
            <a:bodyPr wrap="square" rtlCol="0">
              <a:spAutoFit/>
            </a:bodyPr>
            <a:lstStyle/>
            <a:p>
              <a:r>
                <a:rPr lang="zh-CN" altLang="en-US" sz="2000" b="1" dirty="0">
                  <a:solidFill>
                    <a:schemeClr val="tx2">
                      <a:lumMod val="50000"/>
                    </a:schemeClr>
                  </a:solidFill>
                  <a:latin typeface="微软雅黑" panose="020B0503020204020204" pitchFamily="34" charset="-122"/>
                  <a:ea typeface="微软雅黑" panose="020B0503020204020204" pitchFamily="34" charset="-122"/>
                </a:rPr>
                <a:t>内容简介</a:t>
              </a:r>
              <a:endParaRPr lang="zh-CN" altLang="en-US" sz="2000" b="1" dirty="0">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45" name="Rectangle 4"/>
          <p:cNvSpPr/>
          <p:nvPr/>
        </p:nvSpPr>
        <p:spPr>
          <a:xfrm flipH="1">
            <a:off x="1489075" y="2746076"/>
            <a:ext cx="2038350" cy="30751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工具：</a:t>
            </a:r>
            <a:r>
              <a:rPr lang="en-US" altLang="zh-CN" dirty="0"/>
              <a:t>sublime text.3</a:t>
            </a:r>
            <a:r>
              <a:rPr lang="zh-CN" altLang="en-US" dirty="0"/>
              <a:t>（是一款小巧绿色且速度非常快的代码编译器）</a:t>
            </a:r>
            <a:endParaRPr lang="en-US" dirty="0"/>
          </a:p>
        </p:txBody>
      </p:sp>
      <p:sp>
        <p:nvSpPr>
          <p:cNvPr id="46" name="Rectangle 4"/>
          <p:cNvSpPr/>
          <p:nvPr/>
        </p:nvSpPr>
        <p:spPr>
          <a:xfrm flipH="1">
            <a:off x="5027918" y="2746076"/>
            <a:ext cx="2038350" cy="307516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网址：</a:t>
            </a:r>
            <a:r>
              <a:rPr lang="en-US" altLang="zh-CN" dirty="0"/>
              <a:t>file:///C:/Users/xx/Desktop/</a:t>
            </a:r>
            <a:r>
              <a:rPr lang="zh-CN" altLang="en-US" dirty="0"/>
              <a:t>网页文件</a:t>
            </a:r>
            <a:r>
              <a:rPr lang="en-US" altLang="zh-CN" dirty="0"/>
              <a:t>/computer%202-2.html</a:t>
            </a:r>
            <a:endParaRPr lang="en-US" altLang="zh-CN" dirty="0"/>
          </a:p>
          <a:p>
            <a:pPr algn="ctr"/>
            <a:endParaRPr lang="en-US" dirty="0"/>
          </a:p>
        </p:txBody>
      </p:sp>
      <p:sp>
        <p:nvSpPr>
          <p:cNvPr id="47" name="Rectangle 4"/>
          <p:cNvSpPr/>
          <p:nvPr/>
        </p:nvSpPr>
        <p:spPr>
          <a:xfrm flipH="1">
            <a:off x="8257827" y="2695300"/>
            <a:ext cx="2038350" cy="30751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t>内容包括：计算机的介绍、发展，互联网企业前十的简介，推介了部分比较好用的学习网站</a:t>
            </a:r>
            <a:endParaRPr 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750"/>
                                        <p:tgtEl>
                                          <p:spTgt spid="45"/>
                                        </p:tgtEl>
                                      </p:cBhvr>
                                    </p:animEffect>
                                    <p:anim calcmode="lin" valueType="num">
                                      <p:cBhvr>
                                        <p:cTn id="37" dur="750" fill="hold"/>
                                        <p:tgtEl>
                                          <p:spTgt spid="45"/>
                                        </p:tgtEl>
                                        <p:attrNameLst>
                                          <p:attrName>ppt_x</p:attrName>
                                        </p:attrNameLst>
                                      </p:cBhvr>
                                      <p:tavLst>
                                        <p:tav tm="0">
                                          <p:val>
                                            <p:strVal val="#ppt_x"/>
                                          </p:val>
                                        </p:tav>
                                        <p:tav tm="100000">
                                          <p:val>
                                            <p:strVal val="#ppt_x"/>
                                          </p:val>
                                        </p:tav>
                                      </p:tavLst>
                                    </p:anim>
                                    <p:anim calcmode="lin" valueType="num">
                                      <p:cBhvr>
                                        <p:cTn id="38" dur="750" fill="hold"/>
                                        <p:tgtEl>
                                          <p:spTgt spid="45"/>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2" presetClass="entr" presetSubtype="0"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750"/>
                                        <p:tgtEl>
                                          <p:spTgt spid="46"/>
                                        </p:tgtEl>
                                      </p:cBhvr>
                                    </p:animEffect>
                                    <p:anim calcmode="lin" valueType="num">
                                      <p:cBhvr>
                                        <p:cTn id="49" dur="750" fill="hold"/>
                                        <p:tgtEl>
                                          <p:spTgt spid="46"/>
                                        </p:tgtEl>
                                        <p:attrNameLst>
                                          <p:attrName>ppt_x</p:attrName>
                                        </p:attrNameLst>
                                      </p:cBhvr>
                                      <p:tavLst>
                                        <p:tav tm="0">
                                          <p:val>
                                            <p:strVal val="#ppt_x"/>
                                          </p:val>
                                        </p:tav>
                                        <p:tav tm="100000">
                                          <p:val>
                                            <p:strVal val="#ppt_x"/>
                                          </p:val>
                                        </p:tav>
                                      </p:tavLst>
                                    </p:anim>
                                    <p:anim calcmode="lin" valueType="num">
                                      <p:cBhvr>
                                        <p:cTn id="50" dur="750" fill="hold"/>
                                        <p:tgtEl>
                                          <p:spTgt spid="46"/>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42"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par>
                          <p:cTn id="57" fill="hold">
                            <p:stCondLst>
                              <p:cond delay="6500"/>
                            </p:stCondLst>
                            <p:childTnLst>
                              <p:par>
                                <p:cTn id="58" presetID="42"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750"/>
                                        <p:tgtEl>
                                          <p:spTgt spid="47"/>
                                        </p:tgtEl>
                                      </p:cBhvr>
                                    </p:animEffect>
                                    <p:anim calcmode="lin" valueType="num">
                                      <p:cBhvr>
                                        <p:cTn id="61" dur="750" fill="hold"/>
                                        <p:tgtEl>
                                          <p:spTgt spid="47"/>
                                        </p:tgtEl>
                                        <p:attrNameLst>
                                          <p:attrName>ppt_x</p:attrName>
                                        </p:attrNameLst>
                                      </p:cBhvr>
                                      <p:tavLst>
                                        <p:tav tm="0">
                                          <p:val>
                                            <p:strVal val="#ppt_x"/>
                                          </p:val>
                                        </p:tav>
                                        <p:tav tm="100000">
                                          <p:val>
                                            <p:strVal val="#ppt_x"/>
                                          </p:val>
                                        </p:tav>
                                      </p:tavLst>
                                    </p:anim>
                                    <p:anim calcmode="lin" valueType="num">
                                      <p:cBhvr>
                                        <p:cTn id="62" dur="75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5" grpId="0" animBg="1"/>
      <p:bldP spid="46" grpId="0"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项目成果展示</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实用意义</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3878788" y="2090999"/>
            <a:ext cx="4768768" cy="4794385"/>
            <a:chOff x="3513680" y="1931126"/>
            <a:chExt cx="5164640" cy="5192384"/>
          </a:xfrm>
        </p:grpSpPr>
        <p:pic>
          <p:nvPicPr>
            <p:cNvPr id="39" name="Picture 2" descr="E:\lizzy\PPT-by lizzy\自制PNG\iphone5-b.png"/>
            <p:cNvPicPr>
              <a:picLocks noChangeAspect="1" noChangeArrowheads="1"/>
            </p:cNvPicPr>
            <p:nvPr/>
          </p:nvPicPr>
          <p:blipFill rotWithShape="1">
            <a:blip r:embed="rId3">
              <a:extLst>
                <a:ext uri="{28A0092B-C50C-407E-A947-70E740481C1C}">
                  <a14:useLocalDpi xmlns:a14="http://schemas.microsoft.com/office/drawing/2010/main" val="0"/>
                </a:ext>
              </a:extLst>
            </a:blip>
            <a:srcRect t="-1" b="43229"/>
            <a:stretch>
              <a:fillRect/>
            </a:stretch>
          </p:blipFill>
          <p:spPr bwMode="auto">
            <a:xfrm>
              <a:off x="3513680" y="1931126"/>
              <a:ext cx="5164640" cy="5192384"/>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39"/>
            <p:cNvSpPr/>
            <p:nvPr/>
          </p:nvSpPr>
          <p:spPr>
            <a:xfrm>
              <a:off x="4405360" y="3112169"/>
              <a:ext cx="3276704" cy="4011341"/>
            </a:xfrm>
            <a:prstGeom prst="rect">
              <a:avLst/>
            </a:prstGeom>
            <a:blipFill>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534614" y="3409517"/>
            <a:ext cx="1484148" cy="1484148"/>
            <a:chOff x="3427660" y="3452388"/>
            <a:chExt cx="1484148" cy="1484148"/>
          </a:xfrm>
        </p:grpSpPr>
        <p:sp>
          <p:nvSpPr>
            <p:cNvPr id="42" name="椭圆 41"/>
            <p:cNvSpPr/>
            <p:nvPr/>
          </p:nvSpPr>
          <p:spPr>
            <a:xfrm>
              <a:off x="3427660" y="3452388"/>
              <a:ext cx="1484148" cy="1484148"/>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a:grpSpLocks noChangeAspect="1"/>
            </p:cNvGrpSpPr>
            <p:nvPr/>
          </p:nvGrpSpPr>
          <p:grpSpPr>
            <a:xfrm>
              <a:off x="3809886" y="3874477"/>
              <a:ext cx="719696" cy="551771"/>
              <a:chOff x="5611813" y="1835150"/>
              <a:chExt cx="285750" cy="219076"/>
            </a:xfrm>
            <a:solidFill>
              <a:schemeClr val="bg1"/>
            </a:solidFill>
          </p:grpSpPr>
          <p:sp>
            <p:nvSpPr>
              <p:cNvPr id="44"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Rectangle 58"/>
              <p:cNvSpPr>
                <a:spLocks noChangeArrowheads="1"/>
              </p:cNvSpPr>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59"/>
              <p:cNvSpPr>
                <a:spLocks noChangeArrowheads="1"/>
              </p:cNvSpPr>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Rectangle 60"/>
              <p:cNvSpPr>
                <a:spLocks noChangeArrowheads="1"/>
              </p:cNvSpPr>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Rectangle 61"/>
              <p:cNvSpPr>
                <a:spLocks noChangeArrowheads="1"/>
              </p:cNvSpPr>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49" name="组合 48"/>
          <p:cNvGrpSpPr/>
          <p:nvPr/>
        </p:nvGrpSpPr>
        <p:grpSpPr>
          <a:xfrm>
            <a:off x="7354797" y="4238936"/>
            <a:ext cx="1484148" cy="1484148"/>
            <a:chOff x="7270150" y="4604902"/>
            <a:chExt cx="1484148" cy="1484148"/>
          </a:xfrm>
        </p:grpSpPr>
        <p:sp>
          <p:nvSpPr>
            <p:cNvPr id="50" name="椭圆 49"/>
            <p:cNvSpPr/>
            <p:nvPr/>
          </p:nvSpPr>
          <p:spPr>
            <a:xfrm>
              <a:off x="7270150" y="4604902"/>
              <a:ext cx="1484148" cy="1484148"/>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形标注 50"/>
            <p:cNvSpPr/>
            <p:nvPr/>
          </p:nvSpPr>
          <p:spPr>
            <a:xfrm>
              <a:off x="7640426" y="5076976"/>
              <a:ext cx="743596" cy="540000"/>
            </a:xfrm>
            <a:prstGeom prst="wedgeEllipseCallout">
              <a:avLst>
                <a:gd name="adj1" fmla="val -38188"/>
                <a:gd name="adj2" fmla="val 618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6799501" y="1527190"/>
            <a:ext cx="1484148" cy="1484148"/>
            <a:chOff x="7270150" y="1939337"/>
            <a:chExt cx="1484148" cy="1484148"/>
          </a:xfrm>
        </p:grpSpPr>
        <p:sp>
          <p:nvSpPr>
            <p:cNvPr id="56" name="椭圆 55"/>
            <p:cNvSpPr/>
            <p:nvPr/>
          </p:nvSpPr>
          <p:spPr>
            <a:xfrm>
              <a:off x="7270150" y="1939337"/>
              <a:ext cx="1484148" cy="1484148"/>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7628394" y="2388545"/>
              <a:ext cx="767661" cy="585733"/>
              <a:chOff x="12227116" y="4392007"/>
              <a:chExt cx="627436" cy="478740"/>
            </a:xfrm>
          </p:grpSpPr>
          <p:sp>
            <p:nvSpPr>
              <p:cNvPr id="58"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1" name="矩形 47"/>
          <p:cNvSpPr>
            <a:spLocks noChangeArrowheads="1"/>
          </p:cNvSpPr>
          <p:nvPr/>
        </p:nvSpPr>
        <p:spPr bwMode="auto">
          <a:xfrm>
            <a:off x="8991728" y="4653136"/>
            <a:ext cx="2128334" cy="136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sym typeface="微软雅黑" panose="020B0503020204020204" pitchFamily="34" charset="-122"/>
              </a:rPr>
              <a:t>展现了计算机、互联网对学习的帮助</a:t>
            </a:r>
            <a:endParaRPr lang="zh-CN" altLang="en-US" sz="2400" dirty="0">
              <a:solidFill>
                <a:schemeClr val="tx1">
                  <a:lumMod val="75000"/>
                  <a:lumOff val="25000"/>
                </a:schemeClr>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62" name="矩形 61"/>
          <p:cNvSpPr/>
          <p:nvPr/>
        </p:nvSpPr>
        <p:spPr>
          <a:xfrm>
            <a:off x="3188296" y="3401237"/>
            <a:ext cx="184718" cy="430883"/>
          </a:xfrm>
          <a:prstGeom prst="rect">
            <a:avLst/>
          </a:prstGeom>
        </p:spPr>
        <p:txBody>
          <a:bodyPr wrap="none" lIns="91434" tIns="45718" rIns="91434" bIns="45718">
            <a:spAutoFit/>
          </a:bodyPr>
          <a:lstStyle/>
          <a:p>
            <a:pPr algn="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97606" y="3485461"/>
            <a:ext cx="2384582" cy="830997"/>
          </a:xfrm>
          <a:prstGeom prst="rect">
            <a:avLst/>
          </a:prstGeom>
          <a:noFill/>
        </p:spPr>
        <p:txBody>
          <a:bodyPr wrap="square" rtlCol="0">
            <a:spAutoFit/>
          </a:bodyPr>
          <a:lstStyle/>
          <a:p>
            <a:r>
              <a:rPr lang="zh-CN" altLang="en-US" sz="2400" dirty="0"/>
              <a:t>概述了计算机基本知识</a:t>
            </a:r>
            <a:endParaRPr lang="zh-CN" altLang="en-US" sz="2400" dirty="0"/>
          </a:p>
        </p:txBody>
      </p:sp>
      <p:sp>
        <p:nvSpPr>
          <p:cNvPr id="8" name="文本框 7"/>
          <p:cNvSpPr txBox="1"/>
          <p:nvPr/>
        </p:nvSpPr>
        <p:spPr>
          <a:xfrm flipH="1">
            <a:off x="8346309" y="2087620"/>
            <a:ext cx="3151878"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介绍了各大互联网企业及相关的知名网站、软件</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750"/>
                                        <p:tgtEl>
                                          <p:spTgt spid="38"/>
                                        </p:tgtEl>
                                      </p:cBhvr>
                                    </p:animEffect>
                                    <p:anim calcmode="lin" valueType="num">
                                      <p:cBhvr>
                                        <p:cTn id="31" dur="750" fill="hold"/>
                                        <p:tgtEl>
                                          <p:spTgt spid="38"/>
                                        </p:tgtEl>
                                        <p:attrNameLst>
                                          <p:attrName>ppt_x</p:attrName>
                                        </p:attrNameLst>
                                      </p:cBhvr>
                                      <p:tavLst>
                                        <p:tav tm="0">
                                          <p:val>
                                            <p:strVal val="#ppt_x"/>
                                          </p:val>
                                        </p:tav>
                                        <p:tav tm="100000">
                                          <p:val>
                                            <p:strVal val="#ppt_x"/>
                                          </p:val>
                                        </p:tav>
                                      </p:tavLst>
                                    </p:anim>
                                    <p:anim calcmode="lin" valueType="num">
                                      <p:cBhvr>
                                        <p:cTn id="32" dur="750" fill="hold"/>
                                        <p:tgtEl>
                                          <p:spTgt spid="38"/>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childTnLst>
                                </p:cTn>
                              </p:par>
                              <p:par>
                                <p:cTn id="38" presetID="6" presetClass="entr" presetSubtype="16"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circle(in)">
                                      <p:cBhvr>
                                        <p:cTn id="40" dur="1000"/>
                                        <p:tgtEl>
                                          <p:spTgt spid="4"/>
                                        </p:tgtEl>
                                      </p:cBhvr>
                                    </p:animEffect>
                                  </p:childTnLst>
                                </p:cTn>
                              </p:par>
                            </p:childTnLst>
                          </p:cTn>
                        </p:par>
                        <p:par>
                          <p:cTn id="41" fill="hold">
                            <p:stCondLst>
                              <p:cond delay="3500"/>
                            </p:stCondLst>
                            <p:childTnLst>
                              <p:par>
                                <p:cTn id="42" presetID="23" presetClass="entr" presetSubtype="16"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childTnLst>
                                </p:cTn>
                              </p:par>
                              <p:par>
                                <p:cTn id="46" presetID="14" presetClass="entr" presetSubtype="1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horizontal)">
                                      <p:cBhvr>
                                        <p:cTn id="48" dur="500"/>
                                        <p:tgtEl>
                                          <p:spTgt spid="8"/>
                                        </p:tgtEl>
                                      </p:cBhvr>
                                    </p:animEffect>
                                  </p:childTnLst>
                                </p:cTn>
                              </p:par>
                            </p:childTnLst>
                          </p:cTn>
                        </p:par>
                        <p:par>
                          <p:cTn id="49" fill="hold">
                            <p:stCondLst>
                              <p:cond delay="4000"/>
                            </p:stCondLst>
                            <p:childTnLst>
                              <p:par>
                                <p:cTn id="50" presetID="23" presetClass="entr" presetSubtype="16"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1000" fill="hold"/>
                                        <p:tgtEl>
                                          <p:spTgt spid="49"/>
                                        </p:tgtEl>
                                        <p:attrNameLst>
                                          <p:attrName>ppt_w</p:attrName>
                                        </p:attrNameLst>
                                      </p:cBhvr>
                                      <p:tavLst>
                                        <p:tav tm="0">
                                          <p:val>
                                            <p:fltVal val="0"/>
                                          </p:val>
                                        </p:tav>
                                        <p:tav tm="100000">
                                          <p:val>
                                            <p:strVal val="#ppt_w"/>
                                          </p:val>
                                        </p:tav>
                                      </p:tavLst>
                                    </p:anim>
                                    <p:anim calcmode="lin" valueType="num">
                                      <p:cBhvr>
                                        <p:cTn id="53" dur="1000" fill="hold"/>
                                        <p:tgtEl>
                                          <p:spTgt spid="49"/>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fill="hold"/>
                                        <p:tgtEl>
                                          <p:spTgt spid="61"/>
                                        </p:tgtEl>
                                        <p:attrNameLst>
                                          <p:attrName>ppt_x</p:attrName>
                                        </p:attrNameLst>
                                      </p:cBhvr>
                                      <p:tavLst>
                                        <p:tav tm="0">
                                          <p:val>
                                            <p:strVal val="1+#ppt_w/2"/>
                                          </p:val>
                                        </p:tav>
                                        <p:tav tm="100000">
                                          <p:val>
                                            <p:strVal val="#ppt_x"/>
                                          </p:val>
                                        </p:tav>
                                      </p:tavLst>
                                    </p:anim>
                                    <p:anim calcmode="lin" valueType="num">
                                      <p:cBhvr additive="base">
                                        <p:cTn id="58" dur="500" fill="hold"/>
                                        <p:tgtEl>
                                          <p:spTgt spid="61"/>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nodePh="1">
                                  <p:stCondLst>
                                    <p:cond delay="0"/>
                                  </p:stCondLst>
                                  <p:endCondLst>
                                    <p:cond evt="begin" delay="0">
                                      <p:tn val="59"/>
                                    </p:cond>
                                  </p:end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500" fill="hold"/>
                                        <p:tgtEl>
                                          <p:spTgt spid="62"/>
                                        </p:tgtEl>
                                        <p:attrNameLst>
                                          <p:attrName>ppt_x</p:attrName>
                                        </p:attrNameLst>
                                      </p:cBhvr>
                                      <p:tavLst>
                                        <p:tav tm="0">
                                          <p:val>
                                            <p:strVal val="0-#ppt_w/2"/>
                                          </p:val>
                                        </p:tav>
                                        <p:tav tm="100000">
                                          <p:val>
                                            <p:strVal val="#ppt_x"/>
                                          </p:val>
                                        </p:tav>
                                      </p:tavLst>
                                    </p:anim>
                                    <p:anim calcmode="lin" valueType="num">
                                      <p:cBhvr additive="base">
                                        <p:cTn id="6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61" grpId="0"/>
      <p:bldP spid="62" grpId="0"/>
      <p:bldP spid="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3" y="-136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3" y="-13694"/>
            <a:ext cx="12200658" cy="687169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a:off x="1129035" y="3779872"/>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97" name="组合 96"/>
          <p:cNvGrpSpPr/>
          <p:nvPr/>
        </p:nvGrpSpPr>
        <p:grpSpPr>
          <a:xfrm>
            <a:off x="1129036" y="1760240"/>
            <a:ext cx="2016224" cy="2357643"/>
            <a:chOff x="2857226" y="1628800"/>
            <a:chExt cx="2016224" cy="2357643"/>
          </a:xfrm>
        </p:grpSpPr>
        <p:sp>
          <p:nvSpPr>
            <p:cNvPr id="98" name="矩形 97"/>
            <p:cNvSpPr/>
            <p:nvPr/>
          </p:nvSpPr>
          <p:spPr>
            <a:xfrm>
              <a:off x="2857226" y="1628800"/>
              <a:ext cx="2016224" cy="201622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99" name="等腰三角形 98"/>
            <p:cNvSpPr/>
            <p:nvPr/>
          </p:nvSpPr>
          <p:spPr>
            <a:xfrm rot="10800000">
              <a:off x="3667315" y="364502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11" name="标题 4"/>
          <p:cNvSpPr txBox="1"/>
          <p:nvPr/>
        </p:nvSpPr>
        <p:spPr>
          <a:xfrm>
            <a:off x="1624832" y="2971800"/>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1</a:t>
            </a:r>
            <a:endParaRPr lang="en-US" altLang="zh-CN" sz="2000" dirty="0">
              <a:solidFill>
                <a:srgbClr val="5C6D7D"/>
              </a:solidFill>
              <a:latin typeface="微软雅黑" panose="020B0503020204020204" pitchFamily="34" charset="-122"/>
              <a:ea typeface="微软雅黑" panose="020B0503020204020204" pitchFamily="34" charset="-122"/>
            </a:endParaRPr>
          </a:p>
        </p:txBody>
      </p:sp>
      <p:sp>
        <p:nvSpPr>
          <p:cNvPr id="112" name="标题 4"/>
          <p:cNvSpPr txBox="1"/>
          <p:nvPr/>
        </p:nvSpPr>
        <p:spPr>
          <a:xfrm>
            <a:off x="1444065" y="4007356"/>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工作概述</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3" name="矩形 112"/>
          <p:cNvSpPr/>
          <p:nvPr/>
        </p:nvSpPr>
        <p:spPr>
          <a:xfrm>
            <a:off x="3145260" y="1760240"/>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14" name="组合 113"/>
          <p:cNvGrpSpPr/>
          <p:nvPr/>
        </p:nvGrpSpPr>
        <p:grpSpPr>
          <a:xfrm rot="10800000">
            <a:off x="3145262" y="3435086"/>
            <a:ext cx="2016224" cy="2362230"/>
            <a:chOff x="2857226" y="1628801"/>
            <a:chExt cx="2016224" cy="2339162"/>
          </a:xfrm>
        </p:grpSpPr>
        <p:sp>
          <p:nvSpPr>
            <p:cNvPr id="115" name="矩形 114"/>
            <p:cNvSpPr/>
            <p:nvPr/>
          </p:nvSpPr>
          <p:spPr>
            <a:xfrm>
              <a:off x="2857226" y="1628801"/>
              <a:ext cx="2016224" cy="199774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16" name="等腰三角形 115"/>
            <p:cNvSpPr/>
            <p:nvPr/>
          </p:nvSpPr>
          <p:spPr>
            <a:xfrm rot="10800000">
              <a:off x="3667315" y="362654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18" name="标题 4"/>
          <p:cNvSpPr txBox="1"/>
          <p:nvPr/>
        </p:nvSpPr>
        <p:spPr>
          <a:xfrm>
            <a:off x="3264100" y="2320320"/>
            <a:ext cx="174977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网页的介绍</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19" name="组合 118"/>
          <p:cNvGrpSpPr/>
          <p:nvPr/>
        </p:nvGrpSpPr>
        <p:grpSpPr>
          <a:xfrm>
            <a:off x="1705100" y="2113270"/>
            <a:ext cx="936104" cy="936104"/>
            <a:chOff x="5441253" y="3720483"/>
            <a:chExt cx="936104" cy="936104"/>
          </a:xfrm>
        </p:grpSpPr>
        <p:sp>
          <p:nvSpPr>
            <p:cNvPr id="120" name="椭圆 119"/>
            <p:cNvSpPr/>
            <p:nvPr/>
          </p:nvSpPr>
          <p:spPr>
            <a:xfrm>
              <a:off x="5441253" y="3720483"/>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21" name="Freeform 84"/>
            <p:cNvSpPr>
              <a:spLocks noChangeAspect="1" noEditPoints="1" noChangeArrowheads="1"/>
            </p:cNvSpPr>
            <p:nvPr/>
          </p:nvSpPr>
          <p:spPr bwMode="auto">
            <a:xfrm>
              <a:off x="5647217" y="3983496"/>
              <a:ext cx="522378" cy="516499"/>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5C6D7D"/>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FC4B41"/>
                </a:solidFill>
                <a:latin typeface="Calibri" panose="020F0502020204030204" pitchFamily="34" charset="0"/>
                <a:sym typeface="宋体" panose="02010600030101010101" pitchFamily="2" charset="-122"/>
              </a:endParaRPr>
            </a:p>
          </p:txBody>
        </p:sp>
      </p:grpSp>
      <p:sp>
        <p:nvSpPr>
          <p:cNvPr id="122" name="矩形 121"/>
          <p:cNvSpPr/>
          <p:nvPr/>
        </p:nvSpPr>
        <p:spPr>
          <a:xfrm>
            <a:off x="5161483" y="3779872"/>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23" name="组合 122"/>
          <p:cNvGrpSpPr/>
          <p:nvPr/>
        </p:nvGrpSpPr>
        <p:grpSpPr>
          <a:xfrm>
            <a:off x="5161485" y="1760240"/>
            <a:ext cx="2016224" cy="2357643"/>
            <a:chOff x="2857226" y="1628800"/>
            <a:chExt cx="2016224" cy="2357643"/>
          </a:xfrm>
        </p:grpSpPr>
        <p:sp>
          <p:nvSpPr>
            <p:cNvPr id="124" name="矩形 123"/>
            <p:cNvSpPr/>
            <p:nvPr/>
          </p:nvSpPr>
          <p:spPr>
            <a:xfrm>
              <a:off x="2857226" y="1628800"/>
              <a:ext cx="2016224" cy="201622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25" name="等腰三角形 124"/>
            <p:cNvSpPr/>
            <p:nvPr/>
          </p:nvSpPr>
          <p:spPr>
            <a:xfrm rot="10800000">
              <a:off x="3667315" y="3645024"/>
              <a:ext cx="396045" cy="341419"/>
            </a:xfrm>
            <a:prstGeom prst="triangle">
              <a:avLst/>
            </a:prstGeom>
            <a:solidFill>
              <a:srgbClr val="B4B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27" name="标题 4"/>
          <p:cNvSpPr txBox="1"/>
          <p:nvPr/>
        </p:nvSpPr>
        <p:spPr>
          <a:xfrm>
            <a:off x="5449518" y="4339952"/>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成果展示</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5737550" y="2192288"/>
            <a:ext cx="936104" cy="936104"/>
            <a:chOff x="7465740" y="2060848"/>
            <a:chExt cx="936104" cy="936104"/>
          </a:xfrm>
        </p:grpSpPr>
        <p:sp>
          <p:nvSpPr>
            <p:cNvPr id="129" name="椭圆 128"/>
            <p:cNvSpPr/>
            <p:nvPr/>
          </p:nvSpPr>
          <p:spPr>
            <a:xfrm>
              <a:off x="7465740" y="2060848"/>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30" name="组合 37"/>
            <p:cNvGrpSpPr/>
            <p:nvPr/>
          </p:nvGrpSpPr>
          <p:grpSpPr bwMode="auto">
            <a:xfrm>
              <a:off x="7607590" y="2276872"/>
              <a:ext cx="646645" cy="521304"/>
              <a:chOff x="316517" y="428157"/>
              <a:chExt cx="763002" cy="615108"/>
            </a:xfrm>
          </p:grpSpPr>
          <p:sp>
            <p:nvSpPr>
              <p:cNvPr id="131" name="圆角矩形 35"/>
              <p:cNvSpPr>
                <a:spLocks noChangeArrowheads="1"/>
              </p:cNvSpPr>
              <p:nvPr/>
            </p:nvSpPr>
            <p:spPr bwMode="auto">
              <a:xfrm>
                <a:off x="377825" y="428157"/>
                <a:ext cx="640387" cy="368076"/>
              </a:xfrm>
              <a:prstGeom prst="roundRect">
                <a:avLst>
                  <a:gd name="adj" fmla="val 8903"/>
                </a:avLst>
              </a:prstGeom>
              <a:noFill/>
              <a:ln w="28575">
                <a:solidFill>
                  <a:srgbClr val="5C6D7D"/>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C4B41"/>
                  </a:solidFill>
                </a:endParaRPr>
              </a:p>
            </p:txBody>
          </p:sp>
          <p:sp>
            <p:nvSpPr>
              <p:cNvPr id="132"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5C6D7D"/>
              </a:solid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C4B41"/>
                  </a:solidFill>
                </a:endParaRPr>
              </a:p>
            </p:txBody>
          </p:sp>
        </p:grpSp>
      </p:grpSp>
      <p:sp>
        <p:nvSpPr>
          <p:cNvPr id="133" name="矩形 132"/>
          <p:cNvSpPr/>
          <p:nvPr/>
        </p:nvSpPr>
        <p:spPr>
          <a:xfrm>
            <a:off x="7177709" y="1760240"/>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134" name="组合 133"/>
          <p:cNvGrpSpPr/>
          <p:nvPr/>
        </p:nvGrpSpPr>
        <p:grpSpPr>
          <a:xfrm rot="10800000">
            <a:off x="7177711" y="3435086"/>
            <a:ext cx="2016224" cy="2362230"/>
            <a:chOff x="2857226" y="1628801"/>
            <a:chExt cx="2016224" cy="2339162"/>
          </a:xfrm>
        </p:grpSpPr>
        <p:sp>
          <p:nvSpPr>
            <p:cNvPr id="135" name="矩形 134"/>
            <p:cNvSpPr/>
            <p:nvPr/>
          </p:nvSpPr>
          <p:spPr>
            <a:xfrm>
              <a:off x="2857226" y="1628801"/>
              <a:ext cx="2016224" cy="199774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136" name="等腰三角形 135"/>
            <p:cNvSpPr/>
            <p:nvPr/>
          </p:nvSpPr>
          <p:spPr>
            <a:xfrm rot="10800000">
              <a:off x="3667315" y="362654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38" name="标题 4"/>
          <p:cNvSpPr txBox="1"/>
          <p:nvPr/>
        </p:nvSpPr>
        <p:spPr>
          <a:xfrm>
            <a:off x="7319559" y="2320320"/>
            <a:ext cx="1802367"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网页内容</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8" name="标题 4"/>
          <p:cNvSpPr txBox="1"/>
          <p:nvPr/>
        </p:nvSpPr>
        <p:spPr>
          <a:xfrm>
            <a:off x="9409957" y="4349120"/>
            <a:ext cx="1512166"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685320" y="4085034"/>
            <a:ext cx="936104" cy="936104"/>
            <a:chOff x="1561083" y="2204864"/>
            <a:chExt cx="936104" cy="936104"/>
          </a:xfrm>
        </p:grpSpPr>
        <p:grpSp>
          <p:nvGrpSpPr>
            <p:cNvPr id="161" name="组合 160"/>
            <p:cNvGrpSpPr/>
            <p:nvPr/>
          </p:nvGrpSpPr>
          <p:grpSpPr>
            <a:xfrm>
              <a:off x="1757320" y="2396968"/>
              <a:ext cx="537577" cy="645657"/>
              <a:chOff x="5501727" y="1556792"/>
              <a:chExt cx="1019221" cy="1224136"/>
            </a:xfrm>
            <a:solidFill>
              <a:srgbClr val="FC4B41"/>
            </a:solidFill>
          </p:grpSpPr>
          <p:sp>
            <p:nvSpPr>
              <p:cNvPr id="162" name="矩形 161"/>
              <p:cNvSpPr/>
              <p:nvPr/>
            </p:nvSpPr>
            <p:spPr>
              <a:xfrm>
                <a:off x="5617267" y="1556792"/>
                <a:ext cx="120280" cy="1224136"/>
              </a:xfrm>
              <a:prstGeom prst="rect">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5501727" y="1876363"/>
                <a:ext cx="351360" cy="35136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5933775" y="1556792"/>
                <a:ext cx="120280" cy="1224136"/>
              </a:xfrm>
              <a:prstGeom prst="rect">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5818235" y="2141536"/>
                <a:ext cx="351360" cy="35136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6285135" y="1556792"/>
                <a:ext cx="120280" cy="1224136"/>
              </a:xfrm>
              <a:prstGeom prst="rect">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6169588" y="1700809"/>
                <a:ext cx="351360" cy="35136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9" name="椭圆 168"/>
            <p:cNvSpPr/>
            <p:nvPr/>
          </p:nvSpPr>
          <p:spPr>
            <a:xfrm>
              <a:off x="1561083" y="2204864"/>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grpSp>
        <p:nvGrpSpPr>
          <p:cNvPr id="2" name="组合 1"/>
          <p:cNvGrpSpPr/>
          <p:nvPr/>
        </p:nvGrpSpPr>
        <p:grpSpPr>
          <a:xfrm>
            <a:off x="7730927" y="4136504"/>
            <a:ext cx="936104" cy="936104"/>
            <a:chOff x="7658919" y="4136504"/>
            <a:chExt cx="936104" cy="936104"/>
          </a:xfrm>
        </p:grpSpPr>
        <p:grpSp>
          <p:nvGrpSpPr>
            <p:cNvPr id="175" name="组合 116"/>
            <p:cNvGrpSpPr/>
            <p:nvPr/>
          </p:nvGrpSpPr>
          <p:grpSpPr bwMode="auto">
            <a:xfrm>
              <a:off x="7762188" y="4220826"/>
              <a:ext cx="593567" cy="695190"/>
              <a:chOff x="0" y="0"/>
              <a:chExt cx="1223776" cy="1433216"/>
            </a:xfrm>
            <a:solidFill>
              <a:srgbClr val="B4B7BE"/>
            </a:solidFill>
          </p:grpSpPr>
          <p:grpSp>
            <p:nvGrpSpPr>
              <p:cNvPr id="176" name="组合 111"/>
              <p:cNvGrpSpPr/>
              <p:nvPr/>
            </p:nvGrpSpPr>
            <p:grpSpPr bwMode="auto">
              <a:xfrm>
                <a:off x="0" y="0"/>
                <a:ext cx="1223776" cy="1433216"/>
                <a:chOff x="0" y="0"/>
                <a:chExt cx="1223776" cy="1433216"/>
              </a:xfrm>
              <a:grpFill/>
            </p:grpSpPr>
            <p:sp>
              <p:nvSpPr>
                <p:cNvPr id="178"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solidFill>
                  <a:srgbClr val="5C6D7D"/>
                </a:solidFill>
                <a:ln w="25400">
                  <a:no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179" name="矩形 113"/>
                <p:cNvSpPr>
                  <a:spLocks noChangeArrowheads="1"/>
                </p:cNvSpPr>
                <p:nvPr/>
              </p:nvSpPr>
              <p:spPr bwMode="auto">
                <a:xfrm rot="2709662">
                  <a:off x="839707" y="1049147"/>
                  <a:ext cx="496626" cy="271512"/>
                </a:xfrm>
                <a:prstGeom prst="rect">
                  <a:avLst/>
                </a:prstGeom>
                <a:solidFill>
                  <a:srgbClr val="5C6D7D"/>
                </a:solidFill>
                <a:ln w="25400">
                  <a:no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sp>
            <p:nvSpPr>
              <p:cNvPr id="177" name="矩形 115"/>
              <p:cNvSpPr>
                <a:spLocks noChangeArrowheads="1"/>
              </p:cNvSpPr>
              <p:nvPr/>
            </p:nvSpPr>
            <p:spPr bwMode="auto">
              <a:xfrm>
                <a:off x="403756" y="540994"/>
                <a:ext cx="432000" cy="144000"/>
              </a:xfrm>
              <a:prstGeom prst="rect">
                <a:avLst/>
              </a:prstGeom>
              <a:solidFill>
                <a:srgbClr val="5C6D7D"/>
              </a:solidFill>
              <a:ln w="25400">
                <a:no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sp>
          <p:nvSpPr>
            <p:cNvPr id="181" name="椭圆 180"/>
            <p:cNvSpPr/>
            <p:nvPr/>
          </p:nvSpPr>
          <p:spPr>
            <a:xfrm>
              <a:off x="7658919" y="4136504"/>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187" name="标题 4"/>
          <p:cNvSpPr txBox="1"/>
          <p:nvPr/>
        </p:nvSpPr>
        <p:spPr>
          <a:xfrm>
            <a:off x="3569048" y="5000600"/>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2</a:t>
            </a:r>
            <a:endParaRPr lang="en-US" altLang="zh-CN" sz="2000" dirty="0">
              <a:solidFill>
                <a:srgbClr val="5C6D7D"/>
              </a:solidFill>
              <a:latin typeface="微软雅黑" panose="020B0503020204020204" pitchFamily="34" charset="-122"/>
              <a:ea typeface="微软雅黑" panose="020B0503020204020204" pitchFamily="34" charset="-122"/>
            </a:endParaRPr>
          </a:p>
        </p:txBody>
      </p:sp>
      <p:sp>
        <p:nvSpPr>
          <p:cNvPr id="188" name="标题 4"/>
          <p:cNvSpPr txBox="1"/>
          <p:nvPr/>
        </p:nvSpPr>
        <p:spPr>
          <a:xfrm>
            <a:off x="5585272" y="2996952"/>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3</a:t>
            </a:r>
            <a:endParaRPr lang="en-US" altLang="zh-CN" sz="2000" dirty="0">
              <a:solidFill>
                <a:srgbClr val="5C6D7D"/>
              </a:solidFill>
              <a:latin typeface="微软雅黑" panose="020B0503020204020204" pitchFamily="34" charset="-122"/>
              <a:ea typeface="微软雅黑" panose="020B0503020204020204" pitchFamily="34" charset="-122"/>
            </a:endParaRPr>
          </a:p>
        </p:txBody>
      </p:sp>
      <p:sp>
        <p:nvSpPr>
          <p:cNvPr id="189" name="标题 4"/>
          <p:cNvSpPr txBox="1"/>
          <p:nvPr/>
        </p:nvSpPr>
        <p:spPr>
          <a:xfrm>
            <a:off x="7601496" y="5000600"/>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4</a:t>
            </a:r>
            <a:endParaRPr lang="en-US" altLang="zh-CN" sz="2000" dirty="0">
              <a:solidFill>
                <a:srgbClr val="5C6D7D"/>
              </a:solidFill>
              <a:latin typeface="微软雅黑" panose="020B0503020204020204" pitchFamily="34" charset="-122"/>
              <a:ea typeface="微软雅黑" panose="020B0503020204020204" pitchFamily="34" charset="-122"/>
            </a:endParaRPr>
          </a:p>
        </p:txBody>
      </p:sp>
      <p:sp>
        <p:nvSpPr>
          <p:cNvPr id="193" name="矩形 192"/>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24979" y="908720"/>
            <a:ext cx="288032" cy="288032"/>
            <a:chOff x="624979" y="908720"/>
            <a:chExt cx="288032" cy="288032"/>
          </a:xfrm>
        </p:grpSpPr>
        <p:cxnSp>
          <p:nvCxnSpPr>
            <p:cNvPr id="194" name="直接连接符 193"/>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97" name="标题 4"/>
          <p:cNvSpPr txBox="1"/>
          <p:nvPr/>
        </p:nvSpPr>
        <p:spPr>
          <a:xfrm>
            <a:off x="-95101" y="296652"/>
            <a:ext cx="194421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B4B7BE"/>
                </a:solidFill>
                <a:latin typeface="微软雅黑" panose="020B0503020204020204" pitchFamily="34" charset="-122"/>
                <a:ea typeface="微软雅黑" panose="020B0503020204020204" pitchFamily="34" charset="-122"/>
              </a:rPr>
              <a:t>目录</a:t>
            </a:r>
            <a:endParaRPr lang="en-US" altLang="zh-CN" sz="2000" b="1" dirty="0">
              <a:solidFill>
                <a:srgbClr val="B4B7BE"/>
              </a:solidFill>
              <a:latin typeface="微软雅黑" panose="020B0503020204020204" pitchFamily="34" charset="-122"/>
              <a:ea typeface="微软雅黑" panose="020B0503020204020204" pitchFamily="34" charset="-122"/>
            </a:endParaRPr>
          </a:p>
        </p:txBody>
      </p:sp>
      <p:sp>
        <p:nvSpPr>
          <p:cNvPr id="200" name="矩形 199"/>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9203157" y="3780521"/>
            <a:ext cx="2016224" cy="201622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62" name="组合 61"/>
          <p:cNvGrpSpPr/>
          <p:nvPr/>
        </p:nvGrpSpPr>
        <p:grpSpPr>
          <a:xfrm>
            <a:off x="9214505" y="1760240"/>
            <a:ext cx="2016224" cy="2357643"/>
            <a:chOff x="2857226" y="1628800"/>
            <a:chExt cx="2016224" cy="2357643"/>
          </a:xfrm>
        </p:grpSpPr>
        <p:sp>
          <p:nvSpPr>
            <p:cNvPr id="63" name="矩形 62"/>
            <p:cNvSpPr/>
            <p:nvPr/>
          </p:nvSpPr>
          <p:spPr>
            <a:xfrm>
              <a:off x="2857226" y="1628800"/>
              <a:ext cx="2016224" cy="2016224"/>
            </a:xfrm>
            <a:prstGeom prst="rect">
              <a:avLst/>
            </a:prstGeom>
            <a:solidFill>
              <a:srgbClr val="5C6D7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C4B41"/>
                </a:solidFill>
              </a:endParaRPr>
            </a:p>
          </p:txBody>
        </p:sp>
        <p:sp>
          <p:nvSpPr>
            <p:cNvPr id="64" name="等腰三角形 63"/>
            <p:cNvSpPr/>
            <p:nvPr/>
          </p:nvSpPr>
          <p:spPr>
            <a:xfrm rot="10800000">
              <a:off x="3667315" y="3645024"/>
              <a:ext cx="396045" cy="341419"/>
            </a:xfrm>
            <a:prstGeom prst="triangle">
              <a:avLst/>
            </a:prstGeom>
            <a:solidFill>
              <a:srgbClr val="B4B7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sp>
        <p:nvSpPr>
          <p:cNvPr id="65" name="标题 4"/>
          <p:cNvSpPr txBox="1"/>
          <p:nvPr/>
        </p:nvSpPr>
        <p:spPr>
          <a:xfrm>
            <a:off x="9698954" y="2972449"/>
            <a:ext cx="1232395" cy="8766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5C6D7D"/>
                </a:solidFill>
                <a:latin typeface="微软雅黑" panose="020B0503020204020204" pitchFamily="34" charset="-122"/>
                <a:ea typeface="微软雅黑" panose="020B0503020204020204" pitchFamily="34" charset="-122"/>
              </a:rPr>
              <a:t>PART 5</a:t>
            </a:r>
            <a:endParaRPr lang="en-US" altLang="zh-CN" sz="2000" dirty="0">
              <a:solidFill>
                <a:srgbClr val="5C6D7D"/>
              </a:solidFill>
              <a:latin typeface="微软雅黑" panose="020B0503020204020204" pitchFamily="34" charset="-122"/>
              <a:ea typeface="微软雅黑" panose="020B0503020204020204" pitchFamily="34" charset="-122"/>
            </a:endParaRPr>
          </a:p>
        </p:txBody>
      </p:sp>
      <p:sp>
        <p:nvSpPr>
          <p:cNvPr id="66" name="标题 4"/>
          <p:cNvSpPr txBox="1"/>
          <p:nvPr/>
        </p:nvSpPr>
        <p:spPr>
          <a:xfrm>
            <a:off x="9553973" y="4164597"/>
            <a:ext cx="1512166" cy="992595"/>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工作</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不足之处</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9779222" y="2113919"/>
            <a:ext cx="936104" cy="936104"/>
            <a:chOff x="9779222" y="2113919"/>
            <a:chExt cx="936104" cy="936104"/>
          </a:xfrm>
        </p:grpSpPr>
        <p:sp>
          <p:nvSpPr>
            <p:cNvPr id="68" name="椭圆 67"/>
            <p:cNvSpPr/>
            <p:nvPr/>
          </p:nvSpPr>
          <p:spPr>
            <a:xfrm>
              <a:off x="9779222" y="2113919"/>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pic>
          <p:nvPicPr>
            <p:cNvPr id="72" name="图形 71" descr="齿轮"/>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6305" y="2149362"/>
              <a:ext cx="863920" cy="863920"/>
            </a:xfrm>
            <a:prstGeom prst="rect">
              <a:avLst/>
            </a:prstGeom>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p:cTn id="7" dur="500" fill="hold"/>
                                        <p:tgtEl>
                                          <p:spTgt spid="200"/>
                                        </p:tgtEl>
                                        <p:attrNameLst>
                                          <p:attrName>ppt_w</p:attrName>
                                        </p:attrNameLst>
                                      </p:cBhvr>
                                      <p:tavLst>
                                        <p:tav tm="0">
                                          <p:val>
                                            <p:fltVal val="0"/>
                                          </p:val>
                                        </p:tav>
                                        <p:tav tm="100000">
                                          <p:val>
                                            <p:strVal val="#ppt_w"/>
                                          </p:val>
                                        </p:tav>
                                      </p:tavLst>
                                    </p:anim>
                                    <p:anim calcmode="lin" valueType="num">
                                      <p:cBhvr>
                                        <p:cTn id="8" dur="500" fill="hold"/>
                                        <p:tgtEl>
                                          <p:spTgt spid="200"/>
                                        </p:tgtEl>
                                        <p:attrNameLst>
                                          <p:attrName>ppt_h</p:attrName>
                                        </p:attrNameLst>
                                      </p:cBhvr>
                                      <p:tavLst>
                                        <p:tav tm="0">
                                          <p:val>
                                            <p:fltVal val="0"/>
                                          </p:val>
                                        </p:tav>
                                        <p:tav tm="100000">
                                          <p:val>
                                            <p:strVal val="#ppt_h"/>
                                          </p:val>
                                        </p:tav>
                                      </p:tavLst>
                                    </p:anim>
                                    <p:animEffect transition="in" filter="fade">
                                      <p:cBhvr>
                                        <p:cTn id="9" dur="500"/>
                                        <p:tgtEl>
                                          <p:spTgt spid="200"/>
                                        </p:tgtEl>
                                      </p:cBhvr>
                                    </p:animEffect>
                                  </p:childTnLst>
                                </p:cTn>
                              </p:par>
                              <p:par>
                                <p:cTn id="10" presetID="63" presetClass="path" presetSubtype="0" accel="50000" decel="50000" fill="hold" grpId="0" nodeType="withEffect">
                                  <p:stCondLst>
                                    <p:cond delay="0"/>
                                  </p:stCondLst>
                                  <p:childTnLst>
                                    <p:animMotion origin="layout" path="M -0.02666 3.48128E-6 L 1.05906 3.48128E-6 " pathEditMode="relative" rAng="0" ptsTypes="AA">
                                      <p:cBhvr>
                                        <p:cTn id="11" dur="1500" fill="hold"/>
                                        <p:tgtEl>
                                          <p:spTgt spid="201"/>
                                        </p:tgtEl>
                                        <p:attrNameLst>
                                          <p:attrName>ppt_x</p:attrName>
                                          <p:attrName>ppt_y</p:attrName>
                                        </p:attrNameLst>
                                      </p:cBhvr>
                                      <p:rCtr x="54279" y="0"/>
                                    </p:animMotion>
                                  </p:childTnLst>
                                </p:cTn>
                              </p:par>
                              <p:par>
                                <p:cTn id="12" presetID="42" presetClass="entr" presetSubtype="0" fill="hold" grpId="0"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fade">
                                      <p:cBhvr>
                                        <p:cTn id="14" dur="500"/>
                                        <p:tgtEl>
                                          <p:spTgt spid="193"/>
                                        </p:tgtEl>
                                      </p:cBhvr>
                                    </p:animEffect>
                                    <p:anim calcmode="lin" valueType="num">
                                      <p:cBhvr>
                                        <p:cTn id="15" dur="500" fill="hold"/>
                                        <p:tgtEl>
                                          <p:spTgt spid="193"/>
                                        </p:tgtEl>
                                        <p:attrNameLst>
                                          <p:attrName>ppt_x</p:attrName>
                                        </p:attrNameLst>
                                      </p:cBhvr>
                                      <p:tavLst>
                                        <p:tav tm="0">
                                          <p:val>
                                            <p:strVal val="#ppt_x"/>
                                          </p:val>
                                        </p:tav>
                                        <p:tav tm="100000">
                                          <p:val>
                                            <p:strVal val="#ppt_x"/>
                                          </p:val>
                                        </p:tav>
                                      </p:tavLst>
                                    </p:anim>
                                    <p:anim calcmode="lin" valueType="num">
                                      <p:cBhvr>
                                        <p:cTn id="16" dur="500" fill="hold"/>
                                        <p:tgtEl>
                                          <p:spTgt spid="19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fade">
                                      <p:cBhvr>
                                        <p:cTn id="19" dur="500"/>
                                        <p:tgtEl>
                                          <p:spTgt spid="197"/>
                                        </p:tgtEl>
                                      </p:cBhvr>
                                    </p:animEffect>
                                    <p:anim calcmode="lin" valueType="num">
                                      <p:cBhvr>
                                        <p:cTn id="20" dur="500" fill="hold"/>
                                        <p:tgtEl>
                                          <p:spTgt spid="197"/>
                                        </p:tgtEl>
                                        <p:attrNameLst>
                                          <p:attrName>ppt_x</p:attrName>
                                        </p:attrNameLst>
                                      </p:cBhvr>
                                      <p:tavLst>
                                        <p:tav tm="0">
                                          <p:val>
                                            <p:strVal val="#ppt_x"/>
                                          </p:val>
                                        </p:tav>
                                        <p:tav tm="100000">
                                          <p:val>
                                            <p:strVal val="#ppt_x"/>
                                          </p:val>
                                        </p:tav>
                                      </p:tavLst>
                                    </p:anim>
                                    <p:anim calcmode="lin" valueType="num">
                                      <p:cBhvr>
                                        <p:cTn id="21" dur="500" fill="hold"/>
                                        <p:tgtEl>
                                          <p:spTgt spid="197"/>
                                        </p:tgtEl>
                                        <p:attrNameLst>
                                          <p:attrName>ppt_y</p:attrName>
                                        </p:attrNameLst>
                                      </p:cBhvr>
                                      <p:tavLst>
                                        <p:tav tm="0">
                                          <p:val>
                                            <p:strVal val="#ppt_y+.1"/>
                                          </p:val>
                                        </p:tav>
                                        <p:tav tm="100000">
                                          <p:val>
                                            <p:strVal val="#ppt_y"/>
                                          </p:val>
                                        </p:tav>
                                      </p:tavLst>
                                    </p:anim>
                                  </p:childTnLst>
                                </p:cTn>
                              </p:par>
                              <p:par>
                                <p:cTn id="22" presetID="53" presetClass="entr" presetSubtype="16"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p:stCondLst>
                              <p:cond delay="500"/>
                            </p:stCondLst>
                            <p:childTnLst>
                              <p:par>
                                <p:cTn id="28" presetID="47" presetClass="entr" presetSubtype="0" fill="hold" nodeType="after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anim calcmode="lin" valueType="num">
                                      <p:cBhvr>
                                        <p:cTn id="31" dur="500" fill="hold"/>
                                        <p:tgtEl>
                                          <p:spTgt spid="97"/>
                                        </p:tgtEl>
                                        <p:attrNameLst>
                                          <p:attrName>ppt_x</p:attrName>
                                        </p:attrNameLst>
                                      </p:cBhvr>
                                      <p:tavLst>
                                        <p:tav tm="0">
                                          <p:val>
                                            <p:strVal val="#ppt_x"/>
                                          </p:val>
                                        </p:tav>
                                        <p:tav tm="100000">
                                          <p:val>
                                            <p:strVal val="#ppt_x"/>
                                          </p:val>
                                        </p:tav>
                                      </p:tavLst>
                                    </p:anim>
                                    <p:anim calcmode="lin" valueType="num">
                                      <p:cBhvr>
                                        <p:cTn id="32" dur="500" fill="hold"/>
                                        <p:tgtEl>
                                          <p:spTgt spid="9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anim calcmode="lin" valueType="num">
                                      <p:cBhvr>
                                        <p:cTn id="36" dur="500" fill="hold"/>
                                        <p:tgtEl>
                                          <p:spTgt spid="96"/>
                                        </p:tgtEl>
                                        <p:attrNameLst>
                                          <p:attrName>ppt_x</p:attrName>
                                        </p:attrNameLst>
                                      </p:cBhvr>
                                      <p:tavLst>
                                        <p:tav tm="0">
                                          <p:val>
                                            <p:strVal val="#ppt_x"/>
                                          </p:val>
                                        </p:tav>
                                        <p:tav tm="100000">
                                          <p:val>
                                            <p:strVal val="#ppt_x"/>
                                          </p:val>
                                        </p:tav>
                                      </p:tavLst>
                                    </p:anim>
                                    <p:anim calcmode="lin" valueType="num">
                                      <p:cBhvr>
                                        <p:cTn id="37" dur="500" fill="hold"/>
                                        <p:tgtEl>
                                          <p:spTgt spid="96"/>
                                        </p:tgtEl>
                                        <p:attrNameLst>
                                          <p:attrName>ppt_y</p:attrName>
                                        </p:attrNameLst>
                                      </p:cBhvr>
                                      <p:tavLst>
                                        <p:tav tm="0">
                                          <p:val>
                                            <p:strVal val="#ppt_y+.1"/>
                                          </p:val>
                                        </p:tav>
                                        <p:tav tm="100000">
                                          <p:val>
                                            <p:strVal val="#ppt_y"/>
                                          </p:val>
                                        </p:tav>
                                      </p:tavLst>
                                    </p:anim>
                                  </p:childTnLst>
                                </p:cTn>
                              </p:par>
                              <p:par>
                                <p:cTn id="38" presetID="53" presetClass="entr" presetSubtype="16" fill="hold" nodeType="withEffect">
                                  <p:stCondLst>
                                    <p:cond delay="500"/>
                                  </p:stCondLst>
                                  <p:childTnLst>
                                    <p:set>
                                      <p:cBhvr>
                                        <p:cTn id="39" dur="1" fill="hold">
                                          <p:stCondLst>
                                            <p:cond delay="0"/>
                                          </p:stCondLst>
                                        </p:cTn>
                                        <p:tgtEl>
                                          <p:spTgt spid="119"/>
                                        </p:tgtEl>
                                        <p:attrNameLst>
                                          <p:attrName>style.visibility</p:attrName>
                                        </p:attrNameLst>
                                      </p:cBhvr>
                                      <p:to>
                                        <p:strVal val="visible"/>
                                      </p:to>
                                    </p:set>
                                    <p:anim calcmode="lin" valueType="num">
                                      <p:cBhvr>
                                        <p:cTn id="40" dur="500" fill="hold"/>
                                        <p:tgtEl>
                                          <p:spTgt spid="119"/>
                                        </p:tgtEl>
                                        <p:attrNameLst>
                                          <p:attrName>ppt_w</p:attrName>
                                        </p:attrNameLst>
                                      </p:cBhvr>
                                      <p:tavLst>
                                        <p:tav tm="0">
                                          <p:val>
                                            <p:fltVal val="0"/>
                                          </p:val>
                                        </p:tav>
                                        <p:tav tm="100000">
                                          <p:val>
                                            <p:strVal val="#ppt_w"/>
                                          </p:val>
                                        </p:tav>
                                      </p:tavLst>
                                    </p:anim>
                                    <p:anim calcmode="lin" valueType="num">
                                      <p:cBhvr>
                                        <p:cTn id="41" dur="500" fill="hold"/>
                                        <p:tgtEl>
                                          <p:spTgt spid="119"/>
                                        </p:tgtEl>
                                        <p:attrNameLst>
                                          <p:attrName>ppt_h</p:attrName>
                                        </p:attrNameLst>
                                      </p:cBhvr>
                                      <p:tavLst>
                                        <p:tav tm="0">
                                          <p:val>
                                            <p:fltVal val="0"/>
                                          </p:val>
                                        </p:tav>
                                        <p:tav tm="100000">
                                          <p:val>
                                            <p:strVal val="#ppt_h"/>
                                          </p:val>
                                        </p:tav>
                                      </p:tavLst>
                                    </p:anim>
                                    <p:animEffect transition="in" filter="fade">
                                      <p:cBhvr>
                                        <p:cTn id="42" dur="500"/>
                                        <p:tgtEl>
                                          <p:spTgt spid="119"/>
                                        </p:tgtEl>
                                      </p:cBhvr>
                                    </p:animEffect>
                                  </p:childTnLst>
                                </p:cTn>
                              </p:par>
                              <p:par>
                                <p:cTn id="43" presetID="53" presetClass="entr" presetSubtype="16" fill="hold" grpId="0" nodeType="withEffect">
                                  <p:stCondLst>
                                    <p:cond delay="750"/>
                                  </p:stCondLst>
                                  <p:childTnLst>
                                    <p:set>
                                      <p:cBhvr>
                                        <p:cTn id="44" dur="1" fill="hold">
                                          <p:stCondLst>
                                            <p:cond delay="0"/>
                                          </p:stCondLst>
                                        </p:cTn>
                                        <p:tgtEl>
                                          <p:spTgt spid="111"/>
                                        </p:tgtEl>
                                        <p:attrNameLst>
                                          <p:attrName>style.visibility</p:attrName>
                                        </p:attrNameLst>
                                      </p:cBhvr>
                                      <p:to>
                                        <p:strVal val="visible"/>
                                      </p:to>
                                    </p:set>
                                    <p:anim calcmode="lin" valueType="num">
                                      <p:cBhvr>
                                        <p:cTn id="45" dur="500" fill="hold"/>
                                        <p:tgtEl>
                                          <p:spTgt spid="111"/>
                                        </p:tgtEl>
                                        <p:attrNameLst>
                                          <p:attrName>ppt_w</p:attrName>
                                        </p:attrNameLst>
                                      </p:cBhvr>
                                      <p:tavLst>
                                        <p:tav tm="0">
                                          <p:val>
                                            <p:fltVal val="0"/>
                                          </p:val>
                                        </p:tav>
                                        <p:tav tm="100000">
                                          <p:val>
                                            <p:strVal val="#ppt_w"/>
                                          </p:val>
                                        </p:tav>
                                      </p:tavLst>
                                    </p:anim>
                                    <p:anim calcmode="lin" valueType="num">
                                      <p:cBhvr>
                                        <p:cTn id="46" dur="500" fill="hold"/>
                                        <p:tgtEl>
                                          <p:spTgt spid="111"/>
                                        </p:tgtEl>
                                        <p:attrNameLst>
                                          <p:attrName>ppt_h</p:attrName>
                                        </p:attrNameLst>
                                      </p:cBhvr>
                                      <p:tavLst>
                                        <p:tav tm="0">
                                          <p:val>
                                            <p:fltVal val="0"/>
                                          </p:val>
                                        </p:tav>
                                        <p:tav tm="100000">
                                          <p:val>
                                            <p:strVal val="#ppt_h"/>
                                          </p:val>
                                        </p:tav>
                                      </p:tavLst>
                                    </p:anim>
                                    <p:animEffect transition="in" filter="fade">
                                      <p:cBhvr>
                                        <p:cTn id="47" dur="500"/>
                                        <p:tgtEl>
                                          <p:spTgt spid="111"/>
                                        </p:tgtEl>
                                      </p:cBhvr>
                                    </p:animEffect>
                                  </p:childTnLst>
                                </p:cTn>
                              </p:par>
                              <p:par>
                                <p:cTn id="48" presetID="41" presetClass="entr" presetSubtype="0" fill="hold" grpId="0" nodeType="withEffect">
                                  <p:stCondLst>
                                    <p:cond delay="1000"/>
                                  </p:stCondLst>
                                  <p:iterate type="lt">
                                    <p:tmPct val="10000"/>
                                  </p:iterate>
                                  <p:childTnLst>
                                    <p:set>
                                      <p:cBhvr>
                                        <p:cTn id="49" dur="1" fill="hold">
                                          <p:stCondLst>
                                            <p:cond delay="0"/>
                                          </p:stCondLst>
                                        </p:cTn>
                                        <p:tgtEl>
                                          <p:spTgt spid="112"/>
                                        </p:tgtEl>
                                        <p:attrNameLst>
                                          <p:attrName>style.visibility</p:attrName>
                                        </p:attrNameLst>
                                      </p:cBhvr>
                                      <p:to>
                                        <p:strVal val="visible"/>
                                      </p:to>
                                    </p:set>
                                    <p:anim calcmode="lin" valueType="num">
                                      <p:cBhvr>
                                        <p:cTn id="50"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12"/>
                                        </p:tgtEl>
                                        <p:attrNameLst>
                                          <p:attrName>ppt_y</p:attrName>
                                        </p:attrNameLst>
                                      </p:cBhvr>
                                      <p:tavLst>
                                        <p:tav tm="0">
                                          <p:val>
                                            <p:strVal val="#ppt_y"/>
                                          </p:val>
                                        </p:tav>
                                        <p:tav tm="100000">
                                          <p:val>
                                            <p:strVal val="#ppt_y"/>
                                          </p:val>
                                        </p:tav>
                                      </p:tavLst>
                                    </p:anim>
                                    <p:anim calcmode="lin" valueType="num">
                                      <p:cBhvr>
                                        <p:cTn id="52"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12"/>
                                        </p:tgtEl>
                                      </p:cBhvr>
                                    </p:animEffect>
                                  </p:childTnLst>
                                </p:cTn>
                              </p:par>
                            </p:childTnLst>
                          </p:cTn>
                        </p:par>
                        <p:par>
                          <p:cTn id="55" fill="hold">
                            <p:stCondLst>
                              <p:cond delay="1649"/>
                            </p:stCondLst>
                            <p:childTnLst>
                              <p:par>
                                <p:cTn id="56" presetID="47" presetClass="entr" presetSubtype="0" fill="hold" grpId="0" nodeType="after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anim calcmode="lin" valueType="num">
                                      <p:cBhvr>
                                        <p:cTn id="59" dur="500" fill="hold"/>
                                        <p:tgtEl>
                                          <p:spTgt spid="113"/>
                                        </p:tgtEl>
                                        <p:attrNameLst>
                                          <p:attrName>ppt_x</p:attrName>
                                        </p:attrNameLst>
                                      </p:cBhvr>
                                      <p:tavLst>
                                        <p:tav tm="0">
                                          <p:val>
                                            <p:strVal val="#ppt_x"/>
                                          </p:val>
                                        </p:tav>
                                        <p:tav tm="100000">
                                          <p:val>
                                            <p:strVal val="#ppt_x"/>
                                          </p:val>
                                        </p:tav>
                                      </p:tavLst>
                                    </p:anim>
                                    <p:anim calcmode="lin" valueType="num">
                                      <p:cBhvr>
                                        <p:cTn id="60" dur="500" fill="hold"/>
                                        <p:tgtEl>
                                          <p:spTgt spid="113"/>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animEffect transition="in" filter="fade">
                                      <p:cBhvr>
                                        <p:cTn id="63" dur="500"/>
                                        <p:tgtEl>
                                          <p:spTgt spid="114"/>
                                        </p:tgtEl>
                                      </p:cBhvr>
                                    </p:animEffect>
                                    <p:anim calcmode="lin" valueType="num">
                                      <p:cBhvr>
                                        <p:cTn id="64" dur="500" fill="hold"/>
                                        <p:tgtEl>
                                          <p:spTgt spid="114"/>
                                        </p:tgtEl>
                                        <p:attrNameLst>
                                          <p:attrName>ppt_x</p:attrName>
                                        </p:attrNameLst>
                                      </p:cBhvr>
                                      <p:tavLst>
                                        <p:tav tm="0">
                                          <p:val>
                                            <p:strVal val="#ppt_x"/>
                                          </p:val>
                                        </p:tav>
                                        <p:tav tm="100000">
                                          <p:val>
                                            <p:strVal val="#ppt_x"/>
                                          </p:val>
                                        </p:tav>
                                      </p:tavLst>
                                    </p:anim>
                                    <p:anim calcmode="lin" valueType="num">
                                      <p:cBhvr>
                                        <p:cTn id="65" dur="500" fill="hold"/>
                                        <p:tgtEl>
                                          <p:spTgt spid="114"/>
                                        </p:tgtEl>
                                        <p:attrNameLst>
                                          <p:attrName>ppt_y</p:attrName>
                                        </p:attrNameLst>
                                      </p:cBhvr>
                                      <p:tavLst>
                                        <p:tav tm="0">
                                          <p:val>
                                            <p:strVal val="#ppt_y+.1"/>
                                          </p:val>
                                        </p:tav>
                                        <p:tav tm="100000">
                                          <p:val>
                                            <p:strVal val="#ppt_y"/>
                                          </p:val>
                                        </p:tav>
                                      </p:tavLst>
                                    </p:anim>
                                  </p:childTnLst>
                                </p:cTn>
                              </p:par>
                              <p:par>
                                <p:cTn id="66" presetID="53" presetClass="entr" presetSubtype="16" fill="hold" nodeType="withEffect">
                                  <p:stCondLst>
                                    <p:cond delay="50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par>
                                <p:cTn id="71" presetID="42" presetClass="entr" presetSubtype="0" fill="hold" grpId="0" nodeType="withEffect">
                                  <p:stCondLst>
                                    <p:cond delay="750"/>
                                  </p:stCondLst>
                                  <p:childTnLst>
                                    <p:set>
                                      <p:cBhvr>
                                        <p:cTn id="72" dur="1" fill="hold">
                                          <p:stCondLst>
                                            <p:cond delay="0"/>
                                          </p:stCondLst>
                                        </p:cTn>
                                        <p:tgtEl>
                                          <p:spTgt spid="187"/>
                                        </p:tgtEl>
                                        <p:attrNameLst>
                                          <p:attrName>style.visibility</p:attrName>
                                        </p:attrNameLst>
                                      </p:cBhvr>
                                      <p:to>
                                        <p:strVal val="visible"/>
                                      </p:to>
                                    </p:set>
                                    <p:animEffect transition="in" filter="fade">
                                      <p:cBhvr>
                                        <p:cTn id="73" dur="500"/>
                                        <p:tgtEl>
                                          <p:spTgt spid="187"/>
                                        </p:tgtEl>
                                      </p:cBhvr>
                                    </p:animEffect>
                                    <p:anim calcmode="lin" valueType="num">
                                      <p:cBhvr>
                                        <p:cTn id="74" dur="500" fill="hold"/>
                                        <p:tgtEl>
                                          <p:spTgt spid="187"/>
                                        </p:tgtEl>
                                        <p:attrNameLst>
                                          <p:attrName>ppt_x</p:attrName>
                                        </p:attrNameLst>
                                      </p:cBhvr>
                                      <p:tavLst>
                                        <p:tav tm="0">
                                          <p:val>
                                            <p:strVal val="#ppt_x"/>
                                          </p:val>
                                        </p:tav>
                                        <p:tav tm="100000">
                                          <p:val>
                                            <p:strVal val="#ppt_x"/>
                                          </p:val>
                                        </p:tav>
                                      </p:tavLst>
                                    </p:anim>
                                    <p:anim calcmode="lin" valueType="num">
                                      <p:cBhvr>
                                        <p:cTn id="75" dur="500" fill="hold"/>
                                        <p:tgtEl>
                                          <p:spTgt spid="187"/>
                                        </p:tgtEl>
                                        <p:attrNameLst>
                                          <p:attrName>ppt_y</p:attrName>
                                        </p:attrNameLst>
                                      </p:cBhvr>
                                      <p:tavLst>
                                        <p:tav tm="0">
                                          <p:val>
                                            <p:strVal val="#ppt_y+.1"/>
                                          </p:val>
                                        </p:tav>
                                        <p:tav tm="100000">
                                          <p:val>
                                            <p:strVal val="#ppt_y"/>
                                          </p:val>
                                        </p:tav>
                                      </p:tavLst>
                                    </p:anim>
                                  </p:childTnLst>
                                </p:cTn>
                              </p:par>
                              <p:par>
                                <p:cTn id="76" presetID="41" presetClass="entr" presetSubtype="0" fill="hold" grpId="0" nodeType="withEffect">
                                  <p:stCondLst>
                                    <p:cond delay="1000"/>
                                  </p:stCondLst>
                                  <p:iterate type="lt">
                                    <p:tmPct val="10000"/>
                                  </p:iterate>
                                  <p:childTnLst>
                                    <p:set>
                                      <p:cBhvr>
                                        <p:cTn id="77" dur="1" fill="hold">
                                          <p:stCondLst>
                                            <p:cond delay="0"/>
                                          </p:stCondLst>
                                        </p:cTn>
                                        <p:tgtEl>
                                          <p:spTgt spid="118"/>
                                        </p:tgtEl>
                                        <p:attrNameLst>
                                          <p:attrName>style.visibility</p:attrName>
                                        </p:attrNameLst>
                                      </p:cBhvr>
                                      <p:to>
                                        <p:strVal val="visible"/>
                                      </p:to>
                                    </p:set>
                                    <p:anim calcmode="lin" valueType="num">
                                      <p:cBhvr>
                                        <p:cTn id="78" dur="500" fill="hold"/>
                                        <p:tgtEl>
                                          <p:spTgt spid="118"/>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118"/>
                                        </p:tgtEl>
                                        <p:attrNameLst>
                                          <p:attrName>ppt_y</p:attrName>
                                        </p:attrNameLst>
                                      </p:cBhvr>
                                      <p:tavLst>
                                        <p:tav tm="0">
                                          <p:val>
                                            <p:strVal val="#ppt_y"/>
                                          </p:val>
                                        </p:tav>
                                        <p:tav tm="100000">
                                          <p:val>
                                            <p:strVal val="#ppt_y"/>
                                          </p:val>
                                        </p:tav>
                                      </p:tavLst>
                                    </p:anim>
                                    <p:anim calcmode="lin" valueType="num">
                                      <p:cBhvr>
                                        <p:cTn id="80" dur="500" fill="hold"/>
                                        <p:tgtEl>
                                          <p:spTgt spid="118"/>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118"/>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118"/>
                                        </p:tgtEl>
                                      </p:cBhvr>
                                    </p:animEffect>
                                  </p:childTnLst>
                                </p:cTn>
                              </p:par>
                            </p:childTnLst>
                          </p:cTn>
                        </p:par>
                        <p:par>
                          <p:cTn id="83" fill="hold">
                            <p:stCondLst>
                              <p:cond delay="3349"/>
                            </p:stCondLst>
                            <p:childTnLst>
                              <p:par>
                                <p:cTn id="84" presetID="47" presetClass="entr" presetSubtype="0" fill="hold" nodeType="afterEffect">
                                  <p:stCondLst>
                                    <p:cond delay="0"/>
                                  </p:stCondLst>
                                  <p:childTnLst>
                                    <p:set>
                                      <p:cBhvr>
                                        <p:cTn id="85" dur="1" fill="hold">
                                          <p:stCondLst>
                                            <p:cond delay="0"/>
                                          </p:stCondLst>
                                        </p:cTn>
                                        <p:tgtEl>
                                          <p:spTgt spid="123"/>
                                        </p:tgtEl>
                                        <p:attrNameLst>
                                          <p:attrName>style.visibility</p:attrName>
                                        </p:attrNameLst>
                                      </p:cBhvr>
                                      <p:to>
                                        <p:strVal val="visible"/>
                                      </p:to>
                                    </p:set>
                                    <p:animEffect transition="in" filter="fade">
                                      <p:cBhvr>
                                        <p:cTn id="86" dur="500"/>
                                        <p:tgtEl>
                                          <p:spTgt spid="123"/>
                                        </p:tgtEl>
                                      </p:cBhvr>
                                    </p:animEffect>
                                    <p:anim calcmode="lin" valueType="num">
                                      <p:cBhvr>
                                        <p:cTn id="87" dur="500" fill="hold"/>
                                        <p:tgtEl>
                                          <p:spTgt spid="123"/>
                                        </p:tgtEl>
                                        <p:attrNameLst>
                                          <p:attrName>ppt_x</p:attrName>
                                        </p:attrNameLst>
                                      </p:cBhvr>
                                      <p:tavLst>
                                        <p:tav tm="0">
                                          <p:val>
                                            <p:strVal val="#ppt_x"/>
                                          </p:val>
                                        </p:tav>
                                        <p:tav tm="100000">
                                          <p:val>
                                            <p:strVal val="#ppt_x"/>
                                          </p:val>
                                        </p:tav>
                                      </p:tavLst>
                                    </p:anim>
                                    <p:anim calcmode="lin" valueType="num">
                                      <p:cBhvr>
                                        <p:cTn id="88" dur="500" fill="hold"/>
                                        <p:tgtEl>
                                          <p:spTgt spid="12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fade">
                                      <p:cBhvr>
                                        <p:cTn id="91" dur="500"/>
                                        <p:tgtEl>
                                          <p:spTgt spid="122"/>
                                        </p:tgtEl>
                                      </p:cBhvr>
                                    </p:animEffect>
                                    <p:anim calcmode="lin" valueType="num">
                                      <p:cBhvr>
                                        <p:cTn id="92" dur="500" fill="hold"/>
                                        <p:tgtEl>
                                          <p:spTgt spid="122"/>
                                        </p:tgtEl>
                                        <p:attrNameLst>
                                          <p:attrName>ppt_x</p:attrName>
                                        </p:attrNameLst>
                                      </p:cBhvr>
                                      <p:tavLst>
                                        <p:tav tm="0">
                                          <p:val>
                                            <p:strVal val="#ppt_x"/>
                                          </p:val>
                                        </p:tav>
                                        <p:tav tm="100000">
                                          <p:val>
                                            <p:strVal val="#ppt_x"/>
                                          </p:val>
                                        </p:tav>
                                      </p:tavLst>
                                    </p:anim>
                                    <p:anim calcmode="lin" valueType="num">
                                      <p:cBhvr>
                                        <p:cTn id="93" dur="500" fill="hold"/>
                                        <p:tgtEl>
                                          <p:spTgt spid="122"/>
                                        </p:tgtEl>
                                        <p:attrNameLst>
                                          <p:attrName>ppt_y</p:attrName>
                                        </p:attrNameLst>
                                      </p:cBhvr>
                                      <p:tavLst>
                                        <p:tav tm="0">
                                          <p:val>
                                            <p:strVal val="#ppt_y+.1"/>
                                          </p:val>
                                        </p:tav>
                                        <p:tav tm="100000">
                                          <p:val>
                                            <p:strVal val="#ppt_y"/>
                                          </p:val>
                                        </p:tav>
                                      </p:tavLst>
                                    </p:anim>
                                  </p:childTnLst>
                                </p:cTn>
                              </p:par>
                              <p:par>
                                <p:cTn id="94" presetID="53" presetClass="entr" presetSubtype="16" fill="hold" nodeType="withEffect">
                                  <p:stCondLst>
                                    <p:cond delay="500"/>
                                  </p:stCondLst>
                                  <p:childTnLst>
                                    <p:set>
                                      <p:cBhvr>
                                        <p:cTn id="95" dur="1" fill="hold">
                                          <p:stCondLst>
                                            <p:cond delay="0"/>
                                          </p:stCondLst>
                                        </p:cTn>
                                        <p:tgtEl>
                                          <p:spTgt spid="128"/>
                                        </p:tgtEl>
                                        <p:attrNameLst>
                                          <p:attrName>style.visibility</p:attrName>
                                        </p:attrNameLst>
                                      </p:cBhvr>
                                      <p:to>
                                        <p:strVal val="visible"/>
                                      </p:to>
                                    </p:set>
                                    <p:anim calcmode="lin" valueType="num">
                                      <p:cBhvr>
                                        <p:cTn id="96" dur="500" fill="hold"/>
                                        <p:tgtEl>
                                          <p:spTgt spid="128"/>
                                        </p:tgtEl>
                                        <p:attrNameLst>
                                          <p:attrName>ppt_w</p:attrName>
                                        </p:attrNameLst>
                                      </p:cBhvr>
                                      <p:tavLst>
                                        <p:tav tm="0">
                                          <p:val>
                                            <p:fltVal val="0"/>
                                          </p:val>
                                        </p:tav>
                                        <p:tav tm="100000">
                                          <p:val>
                                            <p:strVal val="#ppt_w"/>
                                          </p:val>
                                        </p:tav>
                                      </p:tavLst>
                                    </p:anim>
                                    <p:anim calcmode="lin" valueType="num">
                                      <p:cBhvr>
                                        <p:cTn id="97" dur="500" fill="hold"/>
                                        <p:tgtEl>
                                          <p:spTgt spid="128"/>
                                        </p:tgtEl>
                                        <p:attrNameLst>
                                          <p:attrName>ppt_h</p:attrName>
                                        </p:attrNameLst>
                                      </p:cBhvr>
                                      <p:tavLst>
                                        <p:tav tm="0">
                                          <p:val>
                                            <p:fltVal val="0"/>
                                          </p:val>
                                        </p:tav>
                                        <p:tav tm="100000">
                                          <p:val>
                                            <p:strVal val="#ppt_h"/>
                                          </p:val>
                                        </p:tav>
                                      </p:tavLst>
                                    </p:anim>
                                    <p:animEffect transition="in" filter="fade">
                                      <p:cBhvr>
                                        <p:cTn id="98" dur="500"/>
                                        <p:tgtEl>
                                          <p:spTgt spid="128"/>
                                        </p:tgtEl>
                                      </p:cBhvr>
                                    </p:animEffect>
                                  </p:childTnLst>
                                </p:cTn>
                              </p:par>
                              <p:par>
                                <p:cTn id="99" presetID="42" presetClass="entr" presetSubtype="0" fill="hold" grpId="0" nodeType="withEffect">
                                  <p:stCondLst>
                                    <p:cond delay="750"/>
                                  </p:stCondLst>
                                  <p:childTnLst>
                                    <p:set>
                                      <p:cBhvr>
                                        <p:cTn id="100" dur="1" fill="hold">
                                          <p:stCondLst>
                                            <p:cond delay="0"/>
                                          </p:stCondLst>
                                        </p:cTn>
                                        <p:tgtEl>
                                          <p:spTgt spid="188"/>
                                        </p:tgtEl>
                                        <p:attrNameLst>
                                          <p:attrName>style.visibility</p:attrName>
                                        </p:attrNameLst>
                                      </p:cBhvr>
                                      <p:to>
                                        <p:strVal val="visible"/>
                                      </p:to>
                                    </p:set>
                                    <p:animEffect transition="in" filter="fade">
                                      <p:cBhvr>
                                        <p:cTn id="101" dur="1000"/>
                                        <p:tgtEl>
                                          <p:spTgt spid="188"/>
                                        </p:tgtEl>
                                      </p:cBhvr>
                                    </p:animEffect>
                                    <p:anim calcmode="lin" valueType="num">
                                      <p:cBhvr>
                                        <p:cTn id="102" dur="1000" fill="hold"/>
                                        <p:tgtEl>
                                          <p:spTgt spid="188"/>
                                        </p:tgtEl>
                                        <p:attrNameLst>
                                          <p:attrName>ppt_x</p:attrName>
                                        </p:attrNameLst>
                                      </p:cBhvr>
                                      <p:tavLst>
                                        <p:tav tm="0">
                                          <p:val>
                                            <p:strVal val="#ppt_x"/>
                                          </p:val>
                                        </p:tav>
                                        <p:tav tm="100000">
                                          <p:val>
                                            <p:strVal val="#ppt_x"/>
                                          </p:val>
                                        </p:tav>
                                      </p:tavLst>
                                    </p:anim>
                                    <p:anim calcmode="lin" valueType="num">
                                      <p:cBhvr>
                                        <p:cTn id="103" dur="1000" fill="hold"/>
                                        <p:tgtEl>
                                          <p:spTgt spid="188"/>
                                        </p:tgtEl>
                                        <p:attrNameLst>
                                          <p:attrName>ppt_y</p:attrName>
                                        </p:attrNameLst>
                                      </p:cBhvr>
                                      <p:tavLst>
                                        <p:tav tm="0">
                                          <p:val>
                                            <p:strVal val="#ppt_y+.1"/>
                                          </p:val>
                                        </p:tav>
                                        <p:tav tm="100000">
                                          <p:val>
                                            <p:strVal val="#ppt_y"/>
                                          </p:val>
                                        </p:tav>
                                      </p:tavLst>
                                    </p:anim>
                                  </p:childTnLst>
                                </p:cTn>
                              </p:par>
                              <p:par>
                                <p:cTn id="104" presetID="41" presetClass="entr" presetSubtype="0" fill="hold" grpId="0" nodeType="withEffect">
                                  <p:stCondLst>
                                    <p:cond delay="1000"/>
                                  </p:stCondLst>
                                  <p:iterate type="lt">
                                    <p:tmPct val="10000"/>
                                  </p:iterate>
                                  <p:childTnLst>
                                    <p:set>
                                      <p:cBhvr>
                                        <p:cTn id="105" dur="1" fill="hold">
                                          <p:stCondLst>
                                            <p:cond delay="0"/>
                                          </p:stCondLst>
                                        </p:cTn>
                                        <p:tgtEl>
                                          <p:spTgt spid="127"/>
                                        </p:tgtEl>
                                        <p:attrNameLst>
                                          <p:attrName>style.visibility</p:attrName>
                                        </p:attrNameLst>
                                      </p:cBhvr>
                                      <p:to>
                                        <p:strVal val="visible"/>
                                      </p:to>
                                    </p:set>
                                    <p:anim calcmode="lin" valueType="num">
                                      <p:cBhvr>
                                        <p:cTn id="106"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107" dur="500" fill="hold"/>
                                        <p:tgtEl>
                                          <p:spTgt spid="127"/>
                                        </p:tgtEl>
                                        <p:attrNameLst>
                                          <p:attrName>ppt_y</p:attrName>
                                        </p:attrNameLst>
                                      </p:cBhvr>
                                      <p:tavLst>
                                        <p:tav tm="0">
                                          <p:val>
                                            <p:strVal val="#ppt_y"/>
                                          </p:val>
                                        </p:tav>
                                        <p:tav tm="100000">
                                          <p:val>
                                            <p:strVal val="#ppt_y"/>
                                          </p:val>
                                        </p:tav>
                                      </p:tavLst>
                                    </p:anim>
                                    <p:anim calcmode="lin" valueType="num">
                                      <p:cBhvr>
                                        <p:cTn id="108"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109"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110" dur="500" tmFilter="0,0; .5, 1; 1, 1"/>
                                        <p:tgtEl>
                                          <p:spTgt spid="127"/>
                                        </p:tgtEl>
                                      </p:cBhvr>
                                    </p:animEffect>
                                  </p:childTnLst>
                                </p:cTn>
                              </p:par>
                            </p:childTnLst>
                          </p:cTn>
                        </p:par>
                        <p:par>
                          <p:cTn id="111" fill="hold">
                            <p:stCondLst>
                              <p:cond delay="5099"/>
                            </p:stCondLst>
                            <p:childTnLst>
                              <p:par>
                                <p:cTn id="112" presetID="47" presetClass="entr" presetSubtype="0" fill="hold" grpId="0" nodeType="afterEffect">
                                  <p:stCondLst>
                                    <p:cond delay="0"/>
                                  </p:stCondLst>
                                  <p:childTnLst>
                                    <p:set>
                                      <p:cBhvr>
                                        <p:cTn id="113" dur="1" fill="hold">
                                          <p:stCondLst>
                                            <p:cond delay="0"/>
                                          </p:stCondLst>
                                        </p:cTn>
                                        <p:tgtEl>
                                          <p:spTgt spid="133"/>
                                        </p:tgtEl>
                                        <p:attrNameLst>
                                          <p:attrName>style.visibility</p:attrName>
                                        </p:attrNameLst>
                                      </p:cBhvr>
                                      <p:to>
                                        <p:strVal val="visible"/>
                                      </p:to>
                                    </p:set>
                                    <p:animEffect transition="in" filter="fade">
                                      <p:cBhvr>
                                        <p:cTn id="114" dur="500"/>
                                        <p:tgtEl>
                                          <p:spTgt spid="133"/>
                                        </p:tgtEl>
                                      </p:cBhvr>
                                    </p:animEffect>
                                    <p:anim calcmode="lin" valueType="num">
                                      <p:cBhvr>
                                        <p:cTn id="115" dur="500" fill="hold"/>
                                        <p:tgtEl>
                                          <p:spTgt spid="133"/>
                                        </p:tgtEl>
                                        <p:attrNameLst>
                                          <p:attrName>ppt_x</p:attrName>
                                        </p:attrNameLst>
                                      </p:cBhvr>
                                      <p:tavLst>
                                        <p:tav tm="0">
                                          <p:val>
                                            <p:strVal val="#ppt_x"/>
                                          </p:val>
                                        </p:tav>
                                        <p:tav tm="100000">
                                          <p:val>
                                            <p:strVal val="#ppt_x"/>
                                          </p:val>
                                        </p:tav>
                                      </p:tavLst>
                                    </p:anim>
                                    <p:anim calcmode="lin" valueType="num">
                                      <p:cBhvr>
                                        <p:cTn id="116" dur="500" fill="hold"/>
                                        <p:tgtEl>
                                          <p:spTgt spid="133"/>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fade">
                                      <p:cBhvr>
                                        <p:cTn id="119" dur="500"/>
                                        <p:tgtEl>
                                          <p:spTgt spid="134"/>
                                        </p:tgtEl>
                                      </p:cBhvr>
                                    </p:animEffect>
                                    <p:anim calcmode="lin" valueType="num">
                                      <p:cBhvr>
                                        <p:cTn id="120" dur="500" fill="hold"/>
                                        <p:tgtEl>
                                          <p:spTgt spid="134"/>
                                        </p:tgtEl>
                                        <p:attrNameLst>
                                          <p:attrName>ppt_x</p:attrName>
                                        </p:attrNameLst>
                                      </p:cBhvr>
                                      <p:tavLst>
                                        <p:tav tm="0">
                                          <p:val>
                                            <p:strVal val="#ppt_x"/>
                                          </p:val>
                                        </p:tav>
                                        <p:tav tm="100000">
                                          <p:val>
                                            <p:strVal val="#ppt_x"/>
                                          </p:val>
                                        </p:tav>
                                      </p:tavLst>
                                    </p:anim>
                                    <p:anim calcmode="lin" valueType="num">
                                      <p:cBhvr>
                                        <p:cTn id="121" dur="500" fill="hold"/>
                                        <p:tgtEl>
                                          <p:spTgt spid="134"/>
                                        </p:tgtEl>
                                        <p:attrNameLst>
                                          <p:attrName>ppt_y</p:attrName>
                                        </p:attrNameLst>
                                      </p:cBhvr>
                                      <p:tavLst>
                                        <p:tav tm="0">
                                          <p:val>
                                            <p:strVal val="#ppt_y+.1"/>
                                          </p:val>
                                        </p:tav>
                                        <p:tav tm="100000">
                                          <p:val>
                                            <p:strVal val="#ppt_y"/>
                                          </p:val>
                                        </p:tav>
                                      </p:tavLst>
                                    </p:anim>
                                  </p:childTnLst>
                                </p:cTn>
                              </p:par>
                              <p:par>
                                <p:cTn id="122" presetID="53" presetClass="entr" presetSubtype="16" fill="hold" nodeType="withEffect">
                                  <p:stCondLst>
                                    <p:cond delay="500"/>
                                  </p:stCondLst>
                                  <p:childTnLst>
                                    <p:set>
                                      <p:cBhvr>
                                        <p:cTn id="123" dur="1" fill="hold">
                                          <p:stCondLst>
                                            <p:cond delay="0"/>
                                          </p:stCondLst>
                                        </p:cTn>
                                        <p:tgtEl>
                                          <p:spTgt spid="2"/>
                                        </p:tgtEl>
                                        <p:attrNameLst>
                                          <p:attrName>style.visibility</p:attrName>
                                        </p:attrNameLst>
                                      </p:cBhvr>
                                      <p:to>
                                        <p:strVal val="visible"/>
                                      </p:to>
                                    </p:set>
                                    <p:anim calcmode="lin" valueType="num">
                                      <p:cBhvr>
                                        <p:cTn id="124" dur="500" fill="hold"/>
                                        <p:tgtEl>
                                          <p:spTgt spid="2"/>
                                        </p:tgtEl>
                                        <p:attrNameLst>
                                          <p:attrName>ppt_w</p:attrName>
                                        </p:attrNameLst>
                                      </p:cBhvr>
                                      <p:tavLst>
                                        <p:tav tm="0">
                                          <p:val>
                                            <p:fltVal val="0"/>
                                          </p:val>
                                        </p:tav>
                                        <p:tav tm="100000">
                                          <p:val>
                                            <p:strVal val="#ppt_w"/>
                                          </p:val>
                                        </p:tav>
                                      </p:tavLst>
                                    </p:anim>
                                    <p:anim calcmode="lin" valueType="num">
                                      <p:cBhvr>
                                        <p:cTn id="125" dur="500" fill="hold"/>
                                        <p:tgtEl>
                                          <p:spTgt spid="2"/>
                                        </p:tgtEl>
                                        <p:attrNameLst>
                                          <p:attrName>ppt_h</p:attrName>
                                        </p:attrNameLst>
                                      </p:cBhvr>
                                      <p:tavLst>
                                        <p:tav tm="0">
                                          <p:val>
                                            <p:fltVal val="0"/>
                                          </p:val>
                                        </p:tav>
                                        <p:tav tm="100000">
                                          <p:val>
                                            <p:strVal val="#ppt_h"/>
                                          </p:val>
                                        </p:tav>
                                      </p:tavLst>
                                    </p:anim>
                                    <p:animEffect transition="in" filter="fade">
                                      <p:cBhvr>
                                        <p:cTn id="126" dur="500"/>
                                        <p:tgtEl>
                                          <p:spTgt spid="2"/>
                                        </p:tgtEl>
                                      </p:cBhvr>
                                    </p:animEffect>
                                  </p:childTnLst>
                                </p:cTn>
                              </p:par>
                              <p:par>
                                <p:cTn id="127" presetID="42" presetClass="entr" presetSubtype="0" fill="hold" grpId="0" nodeType="withEffect">
                                  <p:stCondLst>
                                    <p:cond delay="750"/>
                                  </p:stCondLst>
                                  <p:childTnLst>
                                    <p:set>
                                      <p:cBhvr>
                                        <p:cTn id="128" dur="1" fill="hold">
                                          <p:stCondLst>
                                            <p:cond delay="0"/>
                                          </p:stCondLst>
                                        </p:cTn>
                                        <p:tgtEl>
                                          <p:spTgt spid="189"/>
                                        </p:tgtEl>
                                        <p:attrNameLst>
                                          <p:attrName>style.visibility</p:attrName>
                                        </p:attrNameLst>
                                      </p:cBhvr>
                                      <p:to>
                                        <p:strVal val="visible"/>
                                      </p:to>
                                    </p:set>
                                    <p:animEffect transition="in" filter="fade">
                                      <p:cBhvr>
                                        <p:cTn id="129" dur="1000"/>
                                        <p:tgtEl>
                                          <p:spTgt spid="189"/>
                                        </p:tgtEl>
                                      </p:cBhvr>
                                    </p:animEffect>
                                    <p:anim calcmode="lin" valueType="num">
                                      <p:cBhvr>
                                        <p:cTn id="130" dur="1000" fill="hold"/>
                                        <p:tgtEl>
                                          <p:spTgt spid="189"/>
                                        </p:tgtEl>
                                        <p:attrNameLst>
                                          <p:attrName>ppt_x</p:attrName>
                                        </p:attrNameLst>
                                      </p:cBhvr>
                                      <p:tavLst>
                                        <p:tav tm="0">
                                          <p:val>
                                            <p:strVal val="#ppt_x"/>
                                          </p:val>
                                        </p:tav>
                                        <p:tav tm="100000">
                                          <p:val>
                                            <p:strVal val="#ppt_x"/>
                                          </p:val>
                                        </p:tav>
                                      </p:tavLst>
                                    </p:anim>
                                    <p:anim calcmode="lin" valueType="num">
                                      <p:cBhvr>
                                        <p:cTn id="131" dur="1000" fill="hold"/>
                                        <p:tgtEl>
                                          <p:spTgt spid="189"/>
                                        </p:tgtEl>
                                        <p:attrNameLst>
                                          <p:attrName>ppt_y</p:attrName>
                                        </p:attrNameLst>
                                      </p:cBhvr>
                                      <p:tavLst>
                                        <p:tav tm="0">
                                          <p:val>
                                            <p:strVal val="#ppt_y+.1"/>
                                          </p:val>
                                        </p:tav>
                                        <p:tav tm="100000">
                                          <p:val>
                                            <p:strVal val="#ppt_y"/>
                                          </p:val>
                                        </p:tav>
                                      </p:tavLst>
                                    </p:anim>
                                  </p:childTnLst>
                                </p:cTn>
                              </p:par>
                              <p:par>
                                <p:cTn id="132" presetID="41" presetClass="entr" presetSubtype="0" fill="hold" grpId="0" nodeType="withEffect">
                                  <p:stCondLst>
                                    <p:cond delay="1000"/>
                                  </p:stCondLst>
                                  <p:iterate type="lt">
                                    <p:tmPct val="10000"/>
                                  </p:iterate>
                                  <p:childTnLst>
                                    <p:set>
                                      <p:cBhvr>
                                        <p:cTn id="133" dur="1" fill="hold">
                                          <p:stCondLst>
                                            <p:cond delay="0"/>
                                          </p:stCondLst>
                                        </p:cTn>
                                        <p:tgtEl>
                                          <p:spTgt spid="138"/>
                                        </p:tgtEl>
                                        <p:attrNameLst>
                                          <p:attrName>style.visibility</p:attrName>
                                        </p:attrNameLst>
                                      </p:cBhvr>
                                      <p:to>
                                        <p:strVal val="visible"/>
                                      </p:to>
                                    </p:set>
                                    <p:anim calcmode="lin" valueType="num">
                                      <p:cBhvr>
                                        <p:cTn id="134" dur="500" fill="hold"/>
                                        <p:tgtEl>
                                          <p:spTgt spid="138"/>
                                        </p:tgtEl>
                                        <p:attrNameLst>
                                          <p:attrName>ppt_x</p:attrName>
                                        </p:attrNameLst>
                                      </p:cBhvr>
                                      <p:tavLst>
                                        <p:tav tm="0">
                                          <p:val>
                                            <p:strVal val="#ppt_x"/>
                                          </p:val>
                                        </p:tav>
                                        <p:tav tm="50000">
                                          <p:val>
                                            <p:strVal val="#ppt_x+.1"/>
                                          </p:val>
                                        </p:tav>
                                        <p:tav tm="100000">
                                          <p:val>
                                            <p:strVal val="#ppt_x"/>
                                          </p:val>
                                        </p:tav>
                                      </p:tavLst>
                                    </p:anim>
                                    <p:anim calcmode="lin" valueType="num">
                                      <p:cBhvr>
                                        <p:cTn id="135" dur="500" fill="hold"/>
                                        <p:tgtEl>
                                          <p:spTgt spid="138"/>
                                        </p:tgtEl>
                                        <p:attrNameLst>
                                          <p:attrName>ppt_y</p:attrName>
                                        </p:attrNameLst>
                                      </p:cBhvr>
                                      <p:tavLst>
                                        <p:tav tm="0">
                                          <p:val>
                                            <p:strVal val="#ppt_y"/>
                                          </p:val>
                                        </p:tav>
                                        <p:tav tm="100000">
                                          <p:val>
                                            <p:strVal val="#ppt_y"/>
                                          </p:val>
                                        </p:tav>
                                      </p:tavLst>
                                    </p:anim>
                                    <p:anim calcmode="lin" valueType="num">
                                      <p:cBhvr>
                                        <p:cTn id="136" dur="500" fill="hold"/>
                                        <p:tgtEl>
                                          <p:spTgt spid="138"/>
                                        </p:tgtEl>
                                        <p:attrNameLst>
                                          <p:attrName>ppt_h</p:attrName>
                                        </p:attrNameLst>
                                      </p:cBhvr>
                                      <p:tavLst>
                                        <p:tav tm="0">
                                          <p:val>
                                            <p:strVal val="#ppt_h/10"/>
                                          </p:val>
                                        </p:tav>
                                        <p:tav tm="50000">
                                          <p:val>
                                            <p:strVal val="#ppt_h+.01"/>
                                          </p:val>
                                        </p:tav>
                                        <p:tav tm="100000">
                                          <p:val>
                                            <p:strVal val="#ppt_h"/>
                                          </p:val>
                                        </p:tav>
                                      </p:tavLst>
                                    </p:anim>
                                    <p:anim calcmode="lin" valueType="num">
                                      <p:cBhvr>
                                        <p:cTn id="137" dur="500" fill="hold"/>
                                        <p:tgtEl>
                                          <p:spTgt spid="138"/>
                                        </p:tgtEl>
                                        <p:attrNameLst>
                                          <p:attrName>ppt_w</p:attrName>
                                        </p:attrNameLst>
                                      </p:cBhvr>
                                      <p:tavLst>
                                        <p:tav tm="0">
                                          <p:val>
                                            <p:strVal val="#ppt_w/10"/>
                                          </p:val>
                                        </p:tav>
                                        <p:tav tm="50000">
                                          <p:val>
                                            <p:strVal val="#ppt_w+.01"/>
                                          </p:val>
                                        </p:tav>
                                        <p:tav tm="100000">
                                          <p:val>
                                            <p:strVal val="#ppt_w"/>
                                          </p:val>
                                        </p:tav>
                                      </p:tavLst>
                                    </p:anim>
                                    <p:animEffect transition="in" filter="fade">
                                      <p:cBhvr>
                                        <p:cTn id="138" dur="500" tmFilter="0,0; .5, 1; 1, 1"/>
                                        <p:tgtEl>
                                          <p:spTgt spid="138"/>
                                        </p:tgtEl>
                                      </p:cBhvr>
                                    </p:animEffect>
                                  </p:childTnLst>
                                </p:cTn>
                              </p:par>
                              <p:par>
                                <p:cTn id="139" presetID="41" presetClass="entr" presetSubtype="0" fill="hold" grpId="0" nodeType="withEffect" nodePh="1">
                                  <p:stCondLst>
                                    <p:cond delay="1000"/>
                                  </p:stCondLst>
                                  <p:endCondLst>
                                    <p:cond evt="begin" delay="0">
                                      <p:tn val="139"/>
                                    </p:cond>
                                  </p:endCondLst>
                                  <p:iterate type="lt">
                                    <p:tmPct val="10000"/>
                                  </p:iterate>
                                  <p:childTnLst>
                                    <p:set>
                                      <p:cBhvr>
                                        <p:cTn id="140" dur="1" fill="hold">
                                          <p:stCondLst>
                                            <p:cond delay="0"/>
                                          </p:stCondLst>
                                        </p:cTn>
                                        <p:tgtEl>
                                          <p:spTgt spid="158"/>
                                        </p:tgtEl>
                                        <p:attrNameLst>
                                          <p:attrName>style.visibility</p:attrName>
                                        </p:attrNameLst>
                                      </p:cBhvr>
                                      <p:to>
                                        <p:strVal val="visible"/>
                                      </p:to>
                                    </p:set>
                                    <p:anim calcmode="lin" valueType="num">
                                      <p:cBhvr>
                                        <p:cTn id="141" dur="500" fill="hold"/>
                                        <p:tgtEl>
                                          <p:spTgt spid="158"/>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158"/>
                                        </p:tgtEl>
                                        <p:attrNameLst>
                                          <p:attrName>ppt_y</p:attrName>
                                        </p:attrNameLst>
                                      </p:cBhvr>
                                      <p:tavLst>
                                        <p:tav tm="0">
                                          <p:val>
                                            <p:strVal val="#ppt_y"/>
                                          </p:val>
                                        </p:tav>
                                        <p:tav tm="100000">
                                          <p:val>
                                            <p:strVal val="#ppt_y"/>
                                          </p:val>
                                        </p:tav>
                                      </p:tavLst>
                                    </p:anim>
                                    <p:anim calcmode="lin" valueType="num">
                                      <p:cBhvr>
                                        <p:cTn id="143" dur="500" fill="hold"/>
                                        <p:tgtEl>
                                          <p:spTgt spid="158"/>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158"/>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158"/>
                                        </p:tgtEl>
                                      </p:cBhvr>
                                    </p:animEffect>
                                  </p:childTnLst>
                                </p:cTn>
                              </p:par>
                            </p:childTnLst>
                          </p:cTn>
                        </p:par>
                        <p:par>
                          <p:cTn id="146" fill="hold">
                            <p:stCondLst>
                              <p:cond delay="6849"/>
                            </p:stCondLst>
                            <p:childTnLst>
                              <p:par>
                                <p:cTn id="147" presetID="47" presetClass="entr" presetSubtype="0" fill="hold" nodeType="afterEffect">
                                  <p:stCondLst>
                                    <p:cond delay="0"/>
                                  </p:stCondLst>
                                  <p:childTnLst>
                                    <p:set>
                                      <p:cBhvr>
                                        <p:cTn id="148" dur="1" fill="hold">
                                          <p:stCondLst>
                                            <p:cond delay="0"/>
                                          </p:stCondLst>
                                        </p:cTn>
                                        <p:tgtEl>
                                          <p:spTgt spid="62"/>
                                        </p:tgtEl>
                                        <p:attrNameLst>
                                          <p:attrName>style.visibility</p:attrName>
                                        </p:attrNameLst>
                                      </p:cBhvr>
                                      <p:to>
                                        <p:strVal val="visible"/>
                                      </p:to>
                                    </p:set>
                                    <p:animEffect transition="in" filter="fade">
                                      <p:cBhvr>
                                        <p:cTn id="149" dur="500"/>
                                        <p:tgtEl>
                                          <p:spTgt spid="62"/>
                                        </p:tgtEl>
                                      </p:cBhvr>
                                    </p:animEffect>
                                    <p:anim calcmode="lin" valueType="num">
                                      <p:cBhvr>
                                        <p:cTn id="150" dur="500" fill="hold"/>
                                        <p:tgtEl>
                                          <p:spTgt spid="62"/>
                                        </p:tgtEl>
                                        <p:attrNameLst>
                                          <p:attrName>ppt_x</p:attrName>
                                        </p:attrNameLst>
                                      </p:cBhvr>
                                      <p:tavLst>
                                        <p:tav tm="0">
                                          <p:val>
                                            <p:strVal val="#ppt_x"/>
                                          </p:val>
                                        </p:tav>
                                        <p:tav tm="100000">
                                          <p:val>
                                            <p:strVal val="#ppt_x"/>
                                          </p:val>
                                        </p:tav>
                                      </p:tavLst>
                                    </p:anim>
                                    <p:anim calcmode="lin" valueType="num">
                                      <p:cBhvr>
                                        <p:cTn id="151" dur="500" fill="hold"/>
                                        <p:tgtEl>
                                          <p:spTgt spid="62"/>
                                        </p:tgtEl>
                                        <p:attrNameLst>
                                          <p:attrName>ppt_y</p:attrName>
                                        </p:attrNameLst>
                                      </p:cBhvr>
                                      <p:tavLst>
                                        <p:tav tm="0">
                                          <p:val>
                                            <p:strVal val="#ppt_y-.1"/>
                                          </p:val>
                                        </p:tav>
                                        <p:tav tm="100000">
                                          <p:val>
                                            <p:strVal val="#ppt_y"/>
                                          </p:val>
                                        </p:tav>
                                      </p:tavLst>
                                    </p:anim>
                                  </p:childTnLst>
                                </p:cTn>
                              </p:par>
                              <p:par>
                                <p:cTn id="152" presetID="53" presetClass="entr" presetSubtype="16" fill="hold" nodeType="withEffect">
                                  <p:stCondLst>
                                    <p:cond delay="0"/>
                                  </p:stCondLst>
                                  <p:childTnLst>
                                    <p:set>
                                      <p:cBhvr>
                                        <p:cTn id="153" dur="1" fill="hold">
                                          <p:stCondLst>
                                            <p:cond delay="0"/>
                                          </p:stCondLst>
                                        </p:cTn>
                                        <p:tgtEl>
                                          <p:spTgt spid="6"/>
                                        </p:tgtEl>
                                        <p:attrNameLst>
                                          <p:attrName>style.visibility</p:attrName>
                                        </p:attrNameLst>
                                      </p:cBhvr>
                                      <p:to>
                                        <p:strVal val="visible"/>
                                      </p:to>
                                    </p:set>
                                    <p:anim calcmode="lin" valueType="num">
                                      <p:cBhvr>
                                        <p:cTn id="154" dur="500" fill="hold"/>
                                        <p:tgtEl>
                                          <p:spTgt spid="6"/>
                                        </p:tgtEl>
                                        <p:attrNameLst>
                                          <p:attrName>ppt_w</p:attrName>
                                        </p:attrNameLst>
                                      </p:cBhvr>
                                      <p:tavLst>
                                        <p:tav tm="0">
                                          <p:val>
                                            <p:fltVal val="0"/>
                                          </p:val>
                                        </p:tav>
                                        <p:tav tm="100000">
                                          <p:val>
                                            <p:strVal val="#ppt_w"/>
                                          </p:val>
                                        </p:tav>
                                      </p:tavLst>
                                    </p:anim>
                                    <p:anim calcmode="lin" valueType="num">
                                      <p:cBhvr>
                                        <p:cTn id="155" dur="500" fill="hold"/>
                                        <p:tgtEl>
                                          <p:spTgt spid="6"/>
                                        </p:tgtEl>
                                        <p:attrNameLst>
                                          <p:attrName>ppt_h</p:attrName>
                                        </p:attrNameLst>
                                      </p:cBhvr>
                                      <p:tavLst>
                                        <p:tav tm="0">
                                          <p:val>
                                            <p:fltVal val="0"/>
                                          </p:val>
                                        </p:tav>
                                        <p:tav tm="100000">
                                          <p:val>
                                            <p:strVal val="#ppt_h"/>
                                          </p:val>
                                        </p:tav>
                                      </p:tavLst>
                                    </p:anim>
                                    <p:animEffect transition="in" filter="fade">
                                      <p:cBhvr>
                                        <p:cTn id="156" dur="500"/>
                                        <p:tgtEl>
                                          <p:spTgt spid="6"/>
                                        </p:tgtEl>
                                      </p:cBhvr>
                                    </p:animEffect>
                                  </p:childTnLst>
                                </p:cTn>
                              </p:par>
                              <p:par>
                                <p:cTn id="157" presetID="42" presetClass="entr" presetSubtype="0" fill="hold" grpId="0" nodeType="with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500"/>
                                        <p:tgtEl>
                                          <p:spTgt spid="61"/>
                                        </p:tgtEl>
                                      </p:cBhvr>
                                    </p:animEffect>
                                    <p:anim calcmode="lin" valueType="num">
                                      <p:cBhvr>
                                        <p:cTn id="160" dur="500" fill="hold"/>
                                        <p:tgtEl>
                                          <p:spTgt spid="61"/>
                                        </p:tgtEl>
                                        <p:attrNameLst>
                                          <p:attrName>ppt_x</p:attrName>
                                        </p:attrNameLst>
                                      </p:cBhvr>
                                      <p:tavLst>
                                        <p:tav tm="0">
                                          <p:val>
                                            <p:strVal val="#ppt_x"/>
                                          </p:val>
                                        </p:tav>
                                        <p:tav tm="100000">
                                          <p:val>
                                            <p:strVal val="#ppt_x"/>
                                          </p:val>
                                        </p:tav>
                                      </p:tavLst>
                                    </p:anim>
                                    <p:anim calcmode="lin" valueType="num">
                                      <p:cBhvr>
                                        <p:cTn id="161" dur="500" fill="hold"/>
                                        <p:tgtEl>
                                          <p:spTgt spid="61"/>
                                        </p:tgtEl>
                                        <p:attrNameLst>
                                          <p:attrName>ppt_y</p:attrName>
                                        </p:attrNameLst>
                                      </p:cBhvr>
                                      <p:tavLst>
                                        <p:tav tm="0">
                                          <p:val>
                                            <p:strVal val="#ppt_y+.1"/>
                                          </p:val>
                                        </p:tav>
                                        <p:tav tm="100000">
                                          <p:val>
                                            <p:strVal val="#ppt_y"/>
                                          </p:val>
                                        </p:tav>
                                      </p:tavLst>
                                    </p:anim>
                                  </p:childTnLst>
                                </p:cTn>
                              </p:par>
                              <p:par>
                                <p:cTn id="162" presetID="53" presetClass="entr" presetSubtype="16" fill="hold" grpId="0" nodeType="withEffect">
                                  <p:stCondLst>
                                    <p:cond delay="750"/>
                                  </p:stCondLst>
                                  <p:childTnLst>
                                    <p:set>
                                      <p:cBhvr>
                                        <p:cTn id="163" dur="1" fill="hold">
                                          <p:stCondLst>
                                            <p:cond delay="0"/>
                                          </p:stCondLst>
                                        </p:cTn>
                                        <p:tgtEl>
                                          <p:spTgt spid="65"/>
                                        </p:tgtEl>
                                        <p:attrNameLst>
                                          <p:attrName>style.visibility</p:attrName>
                                        </p:attrNameLst>
                                      </p:cBhvr>
                                      <p:to>
                                        <p:strVal val="visible"/>
                                      </p:to>
                                    </p:set>
                                    <p:anim calcmode="lin" valueType="num">
                                      <p:cBhvr>
                                        <p:cTn id="164" dur="500" fill="hold"/>
                                        <p:tgtEl>
                                          <p:spTgt spid="65"/>
                                        </p:tgtEl>
                                        <p:attrNameLst>
                                          <p:attrName>ppt_w</p:attrName>
                                        </p:attrNameLst>
                                      </p:cBhvr>
                                      <p:tavLst>
                                        <p:tav tm="0">
                                          <p:val>
                                            <p:fltVal val="0"/>
                                          </p:val>
                                        </p:tav>
                                        <p:tav tm="100000">
                                          <p:val>
                                            <p:strVal val="#ppt_w"/>
                                          </p:val>
                                        </p:tav>
                                      </p:tavLst>
                                    </p:anim>
                                    <p:anim calcmode="lin" valueType="num">
                                      <p:cBhvr>
                                        <p:cTn id="165" dur="500" fill="hold"/>
                                        <p:tgtEl>
                                          <p:spTgt spid="65"/>
                                        </p:tgtEl>
                                        <p:attrNameLst>
                                          <p:attrName>ppt_h</p:attrName>
                                        </p:attrNameLst>
                                      </p:cBhvr>
                                      <p:tavLst>
                                        <p:tav tm="0">
                                          <p:val>
                                            <p:fltVal val="0"/>
                                          </p:val>
                                        </p:tav>
                                        <p:tav tm="100000">
                                          <p:val>
                                            <p:strVal val="#ppt_h"/>
                                          </p:val>
                                        </p:tav>
                                      </p:tavLst>
                                    </p:anim>
                                    <p:animEffect transition="in" filter="fade">
                                      <p:cBhvr>
                                        <p:cTn id="166" dur="500"/>
                                        <p:tgtEl>
                                          <p:spTgt spid="65"/>
                                        </p:tgtEl>
                                      </p:cBhvr>
                                    </p:animEffect>
                                  </p:childTnLst>
                                </p:cTn>
                              </p:par>
                              <p:par>
                                <p:cTn id="167" presetID="41" presetClass="entr" presetSubtype="0" fill="hold" grpId="0" nodeType="withEffect">
                                  <p:stCondLst>
                                    <p:cond delay="1000"/>
                                  </p:stCondLst>
                                  <p:iterate type="lt">
                                    <p:tmPct val="10000"/>
                                  </p:iterate>
                                  <p:childTnLst>
                                    <p:set>
                                      <p:cBhvr>
                                        <p:cTn id="168" dur="1" fill="hold">
                                          <p:stCondLst>
                                            <p:cond delay="0"/>
                                          </p:stCondLst>
                                        </p:cTn>
                                        <p:tgtEl>
                                          <p:spTgt spid="66"/>
                                        </p:tgtEl>
                                        <p:attrNameLst>
                                          <p:attrName>style.visibility</p:attrName>
                                        </p:attrNameLst>
                                      </p:cBhvr>
                                      <p:to>
                                        <p:strVal val="visible"/>
                                      </p:to>
                                    </p:set>
                                    <p:anim calcmode="lin" valueType="num">
                                      <p:cBhvr>
                                        <p:cTn id="169"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70" dur="500" fill="hold"/>
                                        <p:tgtEl>
                                          <p:spTgt spid="66"/>
                                        </p:tgtEl>
                                        <p:attrNameLst>
                                          <p:attrName>ppt_y</p:attrName>
                                        </p:attrNameLst>
                                      </p:cBhvr>
                                      <p:tavLst>
                                        <p:tav tm="0">
                                          <p:val>
                                            <p:strVal val="#ppt_y"/>
                                          </p:val>
                                        </p:tav>
                                        <p:tav tm="100000">
                                          <p:val>
                                            <p:strVal val="#ppt_y"/>
                                          </p:val>
                                        </p:tav>
                                      </p:tavLst>
                                    </p:anim>
                                    <p:anim calcmode="lin" valueType="num">
                                      <p:cBhvr>
                                        <p:cTn id="171"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172"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173" dur="500" tmFilter="0,0; .5, 1; 1, 1"/>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1" grpId="0"/>
      <p:bldP spid="112" grpId="0"/>
      <p:bldP spid="113" grpId="0" animBg="1"/>
      <p:bldP spid="118" grpId="0"/>
      <p:bldP spid="122" grpId="0" animBg="1"/>
      <p:bldP spid="127" grpId="0"/>
      <p:bldP spid="133" grpId="0" animBg="1"/>
      <p:bldP spid="138" grpId="0"/>
      <p:bldP spid="158" grpId="0"/>
      <p:bldP spid="187" grpId="0"/>
      <p:bldP spid="188" grpId="0"/>
      <p:bldP spid="189" grpId="0"/>
      <p:bldP spid="193" grpId="0" animBg="1"/>
      <p:bldP spid="197" grpId="0"/>
      <p:bldP spid="200" grpId="0" animBg="1"/>
      <p:bldP spid="201" grpId="0" animBg="1"/>
      <p:bldP spid="61" grpId="0" animBg="1"/>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3" y="-13693"/>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037" y="-27385"/>
            <a:ext cx="12195174"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8" name="标题 4"/>
          <p:cNvSpPr txBox="1"/>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PART 4</a:t>
            </a:r>
            <a:endParaRPr kumimoji="0" lang="en-US" altLang="zh-CN" sz="36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79" name="标题 4"/>
          <p:cNvSpPr txBox="1"/>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5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5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alpha val="78824"/>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alpha val="78824"/>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82" name="椭圆 81"/>
          <p:cNvSpPr/>
          <p:nvPr/>
        </p:nvSpPr>
        <p:spPr>
          <a:xfrm>
            <a:off x="5240835" y="4365104"/>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C6D7D"/>
              </a:solidFill>
              <a:effectLst/>
              <a:uLnTx/>
              <a:uFillTx/>
              <a:latin typeface="Calibri" panose="020F0502020204030204"/>
              <a:ea typeface="宋体" panose="02010600030101010101" pitchFamily="2" charset="-122"/>
              <a:cs typeface="+mn-cs"/>
            </a:endParaRPr>
          </a:p>
        </p:txBody>
      </p:sp>
      <p:sp>
        <p:nvSpPr>
          <p:cNvPr id="83" name="矩形 82"/>
          <p:cNvSpPr/>
          <p:nvPr/>
        </p:nvSpPr>
        <p:spPr>
          <a:xfrm flipH="1">
            <a:off x="5305499" y="4437112"/>
            <a:ext cx="72009" cy="86409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C6D7D"/>
              </a:solidFill>
              <a:effectLst/>
              <a:uLnTx/>
              <a:uFillTx/>
              <a:latin typeface="Calibri" panose="020F0502020204030204"/>
              <a:ea typeface="宋体" panose="02010600030101010101" pitchFamily="2" charset="-122"/>
              <a:cs typeface="+mn-cs"/>
            </a:endParaRPr>
          </a:p>
        </p:txBody>
      </p:sp>
      <p:sp>
        <p:nvSpPr>
          <p:cNvPr id="84" name="椭圆 83"/>
          <p:cNvSpPr/>
          <p:nvPr/>
        </p:nvSpPr>
        <p:spPr>
          <a:xfrm>
            <a:off x="5240619" y="5285606"/>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p:txBody>
      </p:sp>
      <p:sp>
        <p:nvSpPr>
          <p:cNvPr id="89" name="标题 4"/>
          <p:cNvSpPr txBox="1"/>
          <p:nvPr/>
        </p:nvSpPr>
        <p:spPr>
          <a:xfrm>
            <a:off x="5579082" y="4192164"/>
            <a:ext cx="2736305" cy="604988"/>
          </a:xfrm>
          <a:prstGeom prst="rect">
            <a:avLst/>
          </a:prstGeom>
          <a:noFill/>
          <a:ln w="12700">
            <a:noFill/>
          </a:ln>
        </p:spPr>
        <p:txBody>
          <a:bodyPr vert="horz" lIns="91440" tIns="45720" rIns="91440" bIns="45720" rtlCol="0" anchor="ctr">
            <a:noAutofit/>
          </a:bodyPr>
          <a:lstStyle>
            <a:defPPr>
              <a:defRPr lang="zh-CN"/>
            </a:defPPr>
            <a:lvl1pPr>
              <a:spcBef>
                <a:spcPct val="0"/>
              </a:spcBef>
              <a:buNone/>
              <a:defRPr sz="2400" b="1">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计算机的发展历史</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90" name="标题 4"/>
          <p:cNvSpPr txBox="1"/>
          <p:nvPr/>
        </p:nvSpPr>
        <p:spPr>
          <a:xfrm>
            <a:off x="5579083" y="5056260"/>
            <a:ext cx="2736305" cy="604988"/>
          </a:xfrm>
          <a:prstGeom prst="rect">
            <a:avLst/>
          </a:prstGeom>
          <a:noFill/>
          <a:ln w="127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计算机的发展趋势</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09" name="矩形 108"/>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0" name="矩形 109"/>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C4B41"/>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2892127" y="1900606"/>
              <a:ext cx="1039178" cy="1248106"/>
              <a:chOff x="5501727" y="1556792"/>
              <a:chExt cx="1019221" cy="1224136"/>
            </a:xfrm>
            <a:solidFill>
              <a:srgbClr val="FC4B41"/>
            </a:solidFill>
          </p:grpSpPr>
          <p:sp>
            <p:nvSpPr>
              <p:cNvPr id="27" name="矩形 26"/>
              <p:cNvSpPr/>
              <p:nvPr/>
            </p:nvSpPr>
            <p:spPr>
              <a:xfrm>
                <a:off x="5617267"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5501727" y="1876363"/>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矩形 28"/>
              <p:cNvSpPr/>
              <p:nvPr/>
            </p:nvSpPr>
            <p:spPr>
              <a:xfrm>
                <a:off x="5933775"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椭圆 29"/>
              <p:cNvSpPr/>
              <p:nvPr/>
            </p:nvSpPr>
            <p:spPr>
              <a:xfrm>
                <a:off x="5818235" y="2141536"/>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矩形 30"/>
              <p:cNvSpPr/>
              <p:nvPr/>
            </p:nvSpPr>
            <p:spPr>
              <a:xfrm>
                <a:off x="6285135"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6169588" y="1700809"/>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10"/>
                                        </p:tgtEl>
                                        <p:attrNameLst>
                                          <p:attrName>ppt_x</p:attrName>
                                          <p:attrName>ppt_y</p:attrName>
                                        </p:attrNameLst>
                                      </p:cBhvr>
                                      <p:rCtr x="54279" y="0"/>
                                    </p:animMotion>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9"/>
                                        </p:tgtEl>
                                        <p:attrNameLst>
                                          <p:attrName>style.visibility</p:attrName>
                                        </p:attrNameLst>
                                      </p:cBhvr>
                                      <p:to>
                                        <p:strVal val="visible"/>
                                      </p:to>
                                    </p:set>
                                    <p:anim calcmode="lin" valueType="num">
                                      <p:cBhvr>
                                        <p:cTn id="14"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9"/>
                                        </p:tgtEl>
                                        <p:attrNameLst>
                                          <p:attrName>ppt_y</p:attrName>
                                        </p:attrNameLst>
                                      </p:cBhvr>
                                      <p:tavLst>
                                        <p:tav tm="0">
                                          <p:val>
                                            <p:strVal val="#ppt_y"/>
                                          </p:val>
                                        </p:tav>
                                        <p:tav tm="100000">
                                          <p:val>
                                            <p:strVal val="#ppt_y"/>
                                          </p:val>
                                        </p:tav>
                                      </p:tavLst>
                                    </p:anim>
                                    <p:anim calcmode="lin" valueType="num">
                                      <p:cBhvr>
                                        <p:cTn id="16"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78"/>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anim calcmode="lin" valueType="num">
                                      <p:cBhvr>
                                        <p:cTn id="29" dur="1000" fill="hold"/>
                                        <p:tgtEl>
                                          <p:spTgt spid="80"/>
                                        </p:tgtEl>
                                        <p:attrNameLst>
                                          <p:attrName>ppt_x</p:attrName>
                                        </p:attrNameLst>
                                      </p:cBhvr>
                                      <p:tavLst>
                                        <p:tav tm="0">
                                          <p:val>
                                            <p:strVal val="#ppt_x"/>
                                          </p:val>
                                        </p:tav>
                                        <p:tav tm="100000">
                                          <p:val>
                                            <p:strVal val="#ppt_x"/>
                                          </p:val>
                                        </p:tav>
                                      </p:tavLst>
                                    </p:anim>
                                    <p:anim calcmode="lin" valueType="num">
                                      <p:cBhvr>
                                        <p:cTn id="30" dur="1000" fill="hold"/>
                                        <p:tgtEl>
                                          <p:spTgt spid="8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par>
                          <p:cTn id="40" fill="hold">
                            <p:stCondLst>
                              <p:cond delay="5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89"/>
                                        </p:tgtEl>
                                        <p:attrNameLst>
                                          <p:attrName>style.visibility</p:attrName>
                                        </p:attrNameLst>
                                      </p:cBhvr>
                                      <p:to>
                                        <p:strVal val="visible"/>
                                      </p:to>
                                    </p:set>
                                    <p:anim calcmode="lin" valueType="num">
                                      <p:cBhvr>
                                        <p:cTn id="43"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89"/>
                                        </p:tgtEl>
                                        <p:attrNameLst>
                                          <p:attrName>ppt_y</p:attrName>
                                        </p:attrNameLst>
                                      </p:cBhvr>
                                      <p:tavLst>
                                        <p:tav tm="0">
                                          <p:val>
                                            <p:strVal val="#ppt_y"/>
                                          </p:val>
                                        </p:tav>
                                        <p:tav tm="100000">
                                          <p:val>
                                            <p:strVal val="#ppt_y"/>
                                          </p:val>
                                        </p:tav>
                                      </p:tavLst>
                                    </p:anim>
                                    <p:anim calcmode="lin" valueType="num">
                                      <p:cBhvr>
                                        <p:cTn id="45"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89"/>
                                        </p:tgtEl>
                                      </p:cBhvr>
                                    </p:animEffect>
                                  </p:childTnLst>
                                </p:cTn>
                              </p:par>
                            </p:childTnLst>
                          </p:cTn>
                        </p:par>
                        <p:par>
                          <p:cTn id="48" fill="hold">
                            <p:stCondLst>
                              <p:cond delay="1350"/>
                            </p:stCondLst>
                            <p:childTnLst>
                              <p:par>
                                <p:cTn id="49" presetID="22" presetClass="entr" presetSubtype="4" fill="hold" grpId="0" nodeType="after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down)">
                                      <p:cBhvr>
                                        <p:cTn id="51" dur="500"/>
                                        <p:tgtEl>
                                          <p:spTgt spid="83"/>
                                        </p:tgtEl>
                                      </p:cBhvr>
                                    </p:animEffect>
                                  </p:childTnLst>
                                </p:cTn>
                              </p:par>
                            </p:childTnLst>
                          </p:cTn>
                        </p:par>
                        <p:par>
                          <p:cTn id="52" fill="hold">
                            <p:stCondLst>
                              <p:cond delay="1850"/>
                            </p:stCondLst>
                            <p:childTnLst>
                              <p:par>
                                <p:cTn id="53" presetID="10" presetClass="entr" presetSubtype="0"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childTnLst>
                          </p:cTn>
                        </p:par>
                        <p:par>
                          <p:cTn id="56" fill="hold">
                            <p:stCondLst>
                              <p:cond delay="235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90"/>
                                        </p:tgtEl>
                                        <p:attrNameLst>
                                          <p:attrName>style.visibility</p:attrName>
                                        </p:attrNameLst>
                                      </p:cBhvr>
                                      <p:to>
                                        <p:strVal val="visible"/>
                                      </p:to>
                                    </p:set>
                                    <p:anim calcmode="lin" valueType="num">
                                      <p:cBhvr>
                                        <p:cTn id="59"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90"/>
                                        </p:tgtEl>
                                        <p:attrNameLst>
                                          <p:attrName>ppt_y</p:attrName>
                                        </p:attrNameLst>
                                      </p:cBhvr>
                                      <p:tavLst>
                                        <p:tav tm="0">
                                          <p:val>
                                            <p:strVal val="#ppt_y"/>
                                          </p:val>
                                        </p:tav>
                                        <p:tav tm="100000">
                                          <p:val>
                                            <p:strVal val="#ppt_y"/>
                                          </p:val>
                                        </p:tav>
                                      </p:tavLst>
                                    </p:anim>
                                    <p:anim calcmode="lin" valueType="num">
                                      <p:cBhvr>
                                        <p:cTn id="61"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9" grpId="0"/>
      <p:bldP spid="90" grpId="0"/>
      <p:bldP spid="1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13574" y="-13693"/>
            <a:ext cx="12195174"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5282" y="2132856"/>
            <a:ext cx="7671235" cy="4695325"/>
          </a:xfrm>
          <a:prstGeom prst="rect">
            <a:avLst/>
          </a:prstGeom>
        </p:spPr>
      </p:pic>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624979"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计算机的历史</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563469" y="1520480"/>
            <a:ext cx="429948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第一代：电子管计算机</a:t>
            </a:r>
            <a:r>
              <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(1946-1958</a:t>
            </a: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年</a:t>
            </a:r>
            <a:r>
              <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a:t>
            </a:r>
            <a:endPar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406935" y="2466762"/>
            <a:ext cx="4034468" cy="1477328"/>
            <a:chOff x="406935" y="2466762"/>
            <a:chExt cx="4034468" cy="1477328"/>
          </a:xfrm>
        </p:grpSpPr>
        <p:sp>
          <p:nvSpPr>
            <p:cNvPr id="4" name="文本框 3"/>
            <p:cNvSpPr txBox="1"/>
            <p:nvPr/>
          </p:nvSpPr>
          <p:spPr>
            <a:xfrm>
              <a:off x="563418" y="2466762"/>
              <a:ext cx="3877985"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硬件方面</a:t>
              </a:r>
              <a:r>
                <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逻辑元件采用的是真空电子管，</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主存储器采用汞延迟线、阴极射线示</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波管静电存储器、磁鼓、磁芯；</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外存储器采用的是磁带。</a:t>
              </a:r>
              <a:endPar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9" name="流程图: 接点 8"/>
            <p:cNvSpPr/>
            <p:nvPr/>
          </p:nvSpPr>
          <p:spPr>
            <a:xfrm>
              <a:off x="406935" y="2564904"/>
              <a:ext cx="196054" cy="206392"/>
            </a:xfrm>
            <a:prstGeom prst="flowChartConnector">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9" name="组合 28"/>
          <p:cNvGrpSpPr/>
          <p:nvPr/>
        </p:nvGrpSpPr>
        <p:grpSpPr>
          <a:xfrm>
            <a:off x="423073" y="3861048"/>
            <a:ext cx="3586282" cy="646331"/>
            <a:chOff x="423073" y="3861048"/>
            <a:chExt cx="3586282" cy="646331"/>
          </a:xfrm>
        </p:grpSpPr>
        <p:sp>
          <p:nvSpPr>
            <p:cNvPr id="6" name="文本框 5"/>
            <p:cNvSpPr txBox="1"/>
            <p:nvPr/>
          </p:nvSpPr>
          <p:spPr>
            <a:xfrm>
              <a:off x="593035" y="3861048"/>
              <a:ext cx="341632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软件方面</a:t>
              </a:r>
              <a:r>
                <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采用的是机器语言、汇编语言。</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10" name="流程图: 接点 9"/>
            <p:cNvSpPr/>
            <p:nvPr/>
          </p:nvSpPr>
          <p:spPr>
            <a:xfrm>
              <a:off x="423073" y="3985979"/>
              <a:ext cx="201906" cy="201452"/>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7" name="组合 26"/>
          <p:cNvGrpSpPr/>
          <p:nvPr/>
        </p:nvGrpSpPr>
        <p:grpSpPr>
          <a:xfrm>
            <a:off x="404008" y="4499828"/>
            <a:ext cx="2987683" cy="646331"/>
            <a:chOff x="404008" y="4499828"/>
            <a:chExt cx="2987683" cy="646331"/>
          </a:xfrm>
        </p:grpSpPr>
        <p:sp>
          <p:nvSpPr>
            <p:cNvPr id="8" name="文本框 7"/>
            <p:cNvSpPr txBox="1"/>
            <p:nvPr/>
          </p:nvSpPr>
          <p:spPr>
            <a:xfrm>
              <a:off x="650235" y="4499828"/>
              <a:ext cx="274145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应用领域：</a:t>
              </a:r>
              <a:endParaRPr kumimoji="0" lang="en-US" altLang="zh-CN"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以军事和科学计算为主。</a:t>
              </a:r>
              <a:endPar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20" name="流程图: 接点 19"/>
            <p:cNvSpPr/>
            <p:nvPr/>
          </p:nvSpPr>
          <p:spPr>
            <a:xfrm>
              <a:off x="404008" y="4585755"/>
              <a:ext cx="220971" cy="20145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8" name="组合 27"/>
          <p:cNvGrpSpPr/>
          <p:nvPr/>
        </p:nvGrpSpPr>
        <p:grpSpPr>
          <a:xfrm>
            <a:off x="404007" y="5057889"/>
            <a:ext cx="7853820" cy="1477328"/>
            <a:chOff x="404007" y="5057889"/>
            <a:chExt cx="7853820" cy="1477328"/>
          </a:xfrm>
        </p:grpSpPr>
        <p:sp>
          <p:nvSpPr>
            <p:cNvPr id="5" name="文本框 4"/>
            <p:cNvSpPr txBox="1"/>
            <p:nvPr/>
          </p:nvSpPr>
          <p:spPr>
            <a:xfrm>
              <a:off x="649436" y="5057889"/>
              <a:ext cx="7608391" cy="1477328"/>
            </a:xfrm>
            <a:prstGeom prst="rect">
              <a:avLst/>
            </a:prstGeom>
            <a:noFill/>
          </p:spPr>
          <p:txBody>
            <a:bodyPr wrap="square" rtlCol="0">
              <a:spAutoFit/>
            </a:bodyPr>
            <a:lstStyle>
              <a:defPPr>
                <a:defRPr lang="zh-CN"/>
              </a:defPPr>
              <a:lvl1pPr>
                <a:defRPr b="1"/>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特点是：</a:t>
              </a:r>
              <a:endParaRPr kumimoji="0" lang="en-US" altLang="zh-CN"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体积大、功耗高、可靠性差、速度慢</a:t>
              </a:r>
              <a:endParaRPr kumimoji="0" lang="en-US" altLang="zh-CN"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（一般为每秒数千次至数万次）、价</a:t>
              </a:r>
              <a:endParaRPr kumimoji="0" lang="en-US" altLang="zh-CN"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格昂贵，但为以后的计算机发展奠定</a:t>
              </a:r>
              <a:endParaRPr kumimoji="0" lang="en-US" altLang="zh-CN"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了基础。</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24" name="流程图: 接点 23"/>
            <p:cNvSpPr/>
            <p:nvPr/>
          </p:nvSpPr>
          <p:spPr>
            <a:xfrm>
              <a:off x="404007" y="5157192"/>
              <a:ext cx="201907" cy="211397"/>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2000"/>
                            </p:stCondLst>
                            <p:childTnLst>
                              <p:par>
                                <p:cTn id="30" presetID="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50" presetClass="entr" presetSubtype="0" decel="10000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strVal val="#ppt_w+.3"/>
                                          </p:val>
                                        </p:tav>
                                        <p:tav tm="100000">
                                          <p:val>
                                            <p:strVal val="#ppt_w"/>
                                          </p:val>
                                        </p:tav>
                                      </p:tavLst>
                                    </p:anim>
                                    <p:anim calcmode="lin" valueType="num">
                                      <p:cBhvr>
                                        <p:cTn id="38" dur="1000" fill="hold"/>
                                        <p:tgtEl>
                                          <p:spTgt spid="25"/>
                                        </p:tgtEl>
                                        <p:attrNameLst>
                                          <p:attrName>ppt_h</p:attrName>
                                        </p:attrNameLst>
                                      </p:cBhvr>
                                      <p:tavLst>
                                        <p:tav tm="0">
                                          <p:val>
                                            <p:strVal val="#ppt_h"/>
                                          </p:val>
                                        </p:tav>
                                        <p:tav tm="100000">
                                          <p:val>
                                            <p:strVal val="#ppt_h"/>
                                          </p:val>
                                        </p:tav>
                                      </p:tavLst>
                                    </p:anim>
                                    <p:animEffect transition="in" filter="fade">
                                      <p:cBhvr>
                                        <p:cTn id="39" dur="1000"/>
                                        <p:tgtEl>
                                          <p:spTgt spid="25"/>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childTnLst>
                          </p:cTn>
                        </p:par>
                        <p:par>
                          <p:cTn id="46" fill="hold">
                            <p:stCondLst>
                              <p:cond delay="4000"/>
                            </p:stCondLst>
                            <p:childTnLst>
                              <p:par>
                                <p:cTn id="47" presetID="18" presetClass="entr" presetSubtype="12"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strips(downLeft)">
                                      <p:cBhvr>
                                        <p:cTn id="49" dur="500"/>
                                        <p:tgtEl>
                                          <p:spTgt spid="27"/>
                                        </p:tgtEl>
                                      </p:cBhvr>
                                    </p:animEffect>
                                  </p:childTnLst>
                                </p:cTn>
                              </p:par>
                            </p:childTnLst>
                          </p:cTn>
                        </p:par>
                        <p:par>
                          <p:cTn id="50" fill="hold">
                            <p:stCondLst>
                              <p:cond delay="4500"/>
                            </p:stCondLst>
                            <p:childTnLst>
                              <p:par>
                                <p:cTn id="51" presetID="17" presetClass="entr" presetSubtype="10"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7738" y="-27387"/>
            <a:ext cx="12195174"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411" y="1078839"/>
            <a:ext cx="7692982" cy="5806545"/>
          </a:xfrm>
          <a:prstGeom prst="rect">
            <a:avLst/>
          </a:prstGeom>
        </p:spPr>
      </p:pic>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624979"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计算机的历史</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563469" y="1520480"/>
            <a:ext cx="429948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第二代：晶体管数字机（</a:t>
            </a:r>
            <a:r>
              <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1958—1964</a:t>
            </a: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年）</a:t>
            </a:r>
            <a:endPar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63469" y="3123042"/>
            <a:ext cx="7608391" cy="2862322"/>
          </a:xfrm>
          <a:prstGeom prst="rect">
            <a:avLst/>
          </a:prstGeom>
          <a:noFill/>
        </p:spPr>
        <p:txBody>
          <a:bodyPr wrap="square" rtlCol="0">
            <a:spAutoFit/>
          </a:bodyPr>
          <a:lstStyle>
            <a:defPPr>
              <a:defRPr lang="zh-CN"/>
            </a:defPPr>
            <a:lvl1pPr>
              <a:defRPr b="1"/>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硬件方的操作系统、高级语言及其</a:t>
            </a:r>
            <a:endPar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编译程序。应用领域以科学计算和</a:t>
            </a:r>
            <a:endPar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事务处理为主，并开始进入工业控</a:t>
            </a:r>
            <a:endPar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制领域。</a:t>
            </a:r>
            <a:endPar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特点是体积缩小、能耗降低、可靠</a:t>
            </a:r>
            <a:endPar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性提高、运算速度提高（一般为每</a:t>
            </a:r>
            <a:endPar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秒数</a:t>
            </a:r>
            <a:r>
              <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10</a:t>
            </a: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万次，可高达</a:t>
            </a:r>
            <a:r>
              <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300</a:t>
            </a: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万次）、</a:t>
            </a:r>
            <a:endPar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性能比第</a:t>
            </a:r>
            <a:r>
              <a:rPr kumimoji="0" lang="en-US" altLang="zh-CN"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1</a:t>
            </a:r>
            <a:r>
              <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代计算机有很大的提高。</a:t>
            </a:r>
            <a:endPar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2500"/>
                            </p:stCondLst>
                            <p:childTnLst>
                              <p:par>
                                <p:cTn id="32" presetID="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7261" y="-26517"/>
            <a:ext cx="12217928" cy="691103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97685" y="1472911"/>
            <a:ext cx="7692982" cy="5385087"/>
          </a:xfrm>
          <a:prstGeom prst="rect">
            <a:avLst/>
          </a:prstGeom>
        </p:spPr>
      </p:pic>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624979"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计算机的历史</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563469" y="1520480"/>
            <a:ext cx="429948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第三代：集成电路数字机（</a:t>
            </a:r>
            <a:r>
              <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1964—1970</a:t>
            </a: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年）</a:t>
            </a:r>
            <a:endPar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52971" y="4687976"/>
            <a:ext cx="4061470" cy="1477328"/>
          </a:xfrm>
          <a:prstGeom prst="rect">
            <a:avLst/>
          </a:prstGeom>
          <a:noFill/>
        </p:spPr>
        <p:txBody>
          <a:bodyPr wrap="square" rtlCol="0">
            <a:spAutoFit/>
          </a:bodyPr>
          <a:lstStyle>
            <a:defPPr>
              <a:defRPr lang="zh-CN"/>
            </a:defPPr>
            <a:lvl1pPr>
              <a:defRPr b="1"/>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特点是</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速度更快（一般为每秒数百万次至数千万次），而且可靠性有了显著提高，价格进一步下降，产品走向了通用化、系列化和标准化等。</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82909" y="2444695"/>
            <a:ext cx="3714478" cy="120032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l"/>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硬件方面</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逻辑元件采用中、小规</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模集成电路（</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MSI</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SSI</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），主存储</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器仍采用磁芯。</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578227" y="3729806"/>
            <a:ext cx="3647152"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软件方面</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出现了分时操作系统以及结构化、</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规模化程序设计方法。</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2500"/>
                            </p:stCondLst>
                            <p:childTnLst>
                              <p:par>
                                <p:cTn id="32" presetID="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16" presetClass="entr" presetSubtype="2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childTnLst>
                          </p:cTn>
                        </p:par>
                        <p:par>
                          <p:cTn id="40" fill="hold">
                            <p:stCondLst>
                              <p:cond delay="3500"/>
                            </p:stCondLst>
                            <p:childTnLst>
                              <p:par>
                                <p:cTn id="41" presetID="16" presetClass="entr" presetSubtype="21"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 grpId="0"/>
      <p:bldP spid="5" grpId="0"/>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2753" y="-27387"/>
            <a:ext cx="12195174"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646089" y="1196751"/>
            <a:ext cx="7560303" cy="5670227"/>
          </a:xfrm>
          <a:prstGeom prst="rect">
            <a:avLst/>
          </a:prstGeom>
        </p:spPr>
      </p:pic>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624979"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计算机的历史</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563469" y="1520480"/>
            <a:ext cx="429948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第四代：大规模集成电路机（</a:t>
            </a:r>
            <a:r>
              <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1970</a:t>
            </a:r>
            <a:r>
              <a:rPr kumimoji="0" lang="zh-CN" altLang="en-US"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rPr>
              <a:t>年至今）</a:t>
            </a:r>
            <a:endParaRPr kumimoji="0" lang="en-US" altLang="zh-CN" sz="2800" b="1" i="0" u="none" strike="noStrike" kern="1200" cap="none" spc="0" normalizeH="0" baseline="0" noProof="0" dirty="0">
              <a:ln>
                <a:noFill/>
              </a:ln>
              <a:solidFill>
                <a:srgbClr val="9BBB59">
                  <a:lumMod val="50000"/>
                </a:srgbClr>
              </a:solidFill>
              <a:effectLst/>
              <a:uLnTx/>
              <a:uFillTx/>
              <a:latin typeface="Calibri" panose="020F0502020204030204"/>
              <a:ea typeface="宋体" panose="02010600030101010101" pitchFamily="2" charset="-122"/>
              <a:cs typeface="+mn-cs"/>
            </a:endParaRPr>
          </a:p>
        </p:txBody>
      </p:sp>
      <p:sp>
        <p:nvSpPr>
          <p:cNvPr id="5" name="文本框 4"/>
          <p:cNvSpPr txBox="1"/>
          <p:nvPr/>
        </p:nvSpPr>
        <p:spPr>
          <a:xfrm>
            <a:off x="552971" y="4411175"/>
            <a:ext cx="4021950" cy="1631216"/>
          </a:xfrm>
          <a:prstGeom prst="rect">
            <a:avLst/>
          </a:prstGeom>
          <a:noFill/>
        </p:spPr>
        <p:txBody>
          <a:bodyPr wrap="square" rtlCol="0">
            <a:spAutoFit/>
          </a:bodyPr>
          <a:lstStyle>
            <a:defPPr>
              <a:defRPr lang="zh-CN"/>
            </a:defPPr>
            <a:lvl1pPr>
              <a:defRPr b="1"/>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特点是</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1971</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年世界上第一台微处理器在美国硅谷诞生，开创了微型计算机的新时代。应用领域从科学计算、事务管理、过程控制逐步走向家庭。</a:t>
            </a:r>
            <a:endPar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52971" y="2420888"/>
            <a:ext cx="4032449"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硬件方面</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逻辑元件采用大规模和超大规模集成电路（</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LSI</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和</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VLSI</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563469" y="3457762"/>
            <a:ext cx="3949102"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软件方面</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出现了数据库管理系统、网络管理系统和面向对象语言等。</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16" presetClass="entr" presetSubtype="21"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par>
                          <p:cTn id="39" fill="hold">
                            <p:stCondLst>
                              <p:cond delay="3000"/>
                            </p:stCondLst>
                            <p:childTnLst>
                              <p:par>
                                <p:cTn id="40" presetID="6" presetClass="entr" presetSubtype="16"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circle(in)">
                                      <p:cBhvr>
                                        <p:cTn id="42" dur="1000"/>
                                        <p:tgtEl>
                                          <p:spTgt spid="7"/>
                                        </p:tgtEl>
                                      </p:cBhvr>
                                    </p:animEffect>
                                  </p:childTnLst>
                                </p:cTn>
                              </p:par>
                            </p:childTnLst>
                          </p:cTn>
                        </p:par>
                        <p:par>
                          <p:cTn id="43" fill="hold">
                            <p:stCondLst>
                              <p:cond delay="4000"/>
                            </p:stCondLst>
                            <p:childTnLst>
                              <p:par>
                                <p:cTn id="44" presetID="9"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 grpId="0"/>
      <p:bldP spid="5" grpId="0"/>
      <p:bldP spid="4"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4"/>
            <a:ext cx="12241360"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发展趋势</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grpSp>
        <p:nvGrpSpPr>
          <p:cNvPr id="20" name="组合 19"/>
          <p:cNvGrpSpPr/>
          <p:nvPr/>
        </p:nvGrpSpPr>
        <p:grpSpPr>
          <a:xfrm>
            <a:off x="6313611" y="2060848"/>
            <a:ext cx="1796700" cy="1976578"/>
            <a:chOff x="5987173" y="3044094"/>
            <a:chExt cx="1796700" cy="1976578"/>
          </a:xfrm>
        </p:grpSpPr>
        <p:sp>
          <p:nvSpPr>
            <p:cNvPr id="21" name="任意多边形 20"/>
            <p:cNvSpPr/>
            <p:nvPr/>
          </p:nvSpPr>
          <p:spPr>
            <a:xfrm>
              <a:off x="5987173" y="3044094"/>
              <a:ext cx="1796700" cy="1976578"/>
            </a:xfrm>
            <a:custGeom>
              <a:avLst/>
              <a:gdLst>
                <a:gd name="connsiteX0" fmla="*/ 898350 w 1796700"/>
                <a:gd name="connsiteY0" fmla="*/ 0 h 1976578"/>
                <a:gd name="connsiteX1" fmla="*/ 1796700 w 1796700"/>
                <a:gd name="connsiteY1" fmla="*/ 898350 h 1976578"/>
                <a:gd name="connsiteX2" fmla="*/ 1079399 w 1796700"/>
                <a:gd name="connsiteY2" fmla="*/ 1778449 h 1976578"/>
                <a:gd name="connsiteX3" fmla="*/ 1005825 w 1796700"/>
                <a:gd name="connsiteY3" fmla="*/ 1789678 h 1976578"/>
                <a:gd name="connsiteX4" fmla="*/ 910290 w 1796700"/>
                <a:gd name="connsiteY4" fmla="*/ 1976578 h 1976578"/>
                <a:gd name="connsiteX5" fmla="*/ 821270 w 1796700"/>
                <a:gd name="connsiteY5" fmla="*/ 1792808 h 1976578"/>
                <a:gd name="connsiteX6" fmla="*/ 806499 w 1796700"/>
                <a:gd name="connsiteY6" fmla="*/ 1792062 h 1976578"/>
                <a:gd name="connsiteX7" fmla="*/ 0 w 1796700"/>
                <a:gd name="connsiteY7" fmla="*/ 898350 h 1976578"/>
                <a:gd name="connsiteX8" fmla="*/ 898350 w 1796700"/>
                <a:gd name="connsiteY8" fmla="*/ 0 h 197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700" h="1976578">
                  <a:moveTo>
                    <a:pt x="898350" y="0"/>
                  </a:moveTo>
                  <a:cubicBezTo>
                    <a:pt x="1394495" y="0"/>
                    <a:pt x="1796700" y="402205"/>
                    <a:pt x="1796700" y="898350"/>
                  </a:cubicBezTo>
                  <a:cubicBezTo>
                    <a:pt x="1796700" y="1332477"/>
                    <a:pt x="1488762" y="1694681"/>
                    <a:pt x="1079399" y="1778449"/>
                  </a:cubicBezTo>
                  <a:lnTo>
                    <a:pt x="1005825" y="1789678"/>
                  </a:lnTo>
                  <a:lnTo>
                    <a:pt x="910290" y="1976578"/>
                  </a:lnTo>
                  <a:lnTo>
                    <a:pt x="821270" y="1792808"/>
                  </a:lnTo>
                  <a:lnTo>
                    <a:pt x="806499" y="1792062"/>
                  </a:lnTo>
                  <a:cubicBezTo>
                    <a:pt x="353501" y="1746058"/>
                    <a:pt x="0" y="1363486"/>
                    <a:pt x="0" y="898350"/>
                  </a:cubicBezTo>
                  <a:cubicBezTo>
                    <a:pt x="0" y="402205"/>
                    <a:pt x="402205" y="0"/>
                    <a:pt x="898350" y="0"/>
                  </a:cubicBezTo>
                  <a:close/>
                </a:path>
              </a:pathLst>
            </a:cu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KSO_Shape"/>
            <p:cNvSpPr/>
            <p:nvPr/>
          </p:nvSpPr>
          <p:spPr bwMode="auto">
            <a:xfrm>
              <a:off x="6664272" y="3431336"/>
              <a:ext cx="453627" cy="45362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alpha val="75000"/>
              </a:schemeClr>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62"/>
            <p:cNvSpPr txBox="1"/>
            <p:nvPr/>
          </p:nvSpPr>
          <p:spPr>
            <a:xfrm>
              <a:off x="6329723" y="3989043"/>
              <a:ext cx="12375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网络化</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24" name="直接连接符 23"/>
          <p:cNvCxnSpPr>
            <a:endCxn id="27" idx="2"/>
          </p:cNvCxnSpPr>
          <p:nvPr/>
        </p:nvCxnSpPr>
        <p:spPr>
          <a:xfrm>
            <a:off x="1805209" y="4237317"/>
            <a:ext cx="1318515" cy="0"/>
          </a:xfrm>
          <a:prstGeom prst="line">
            <a:avLst/>
          </a:prstGeom>
          <a:ln>
            <a:solidFill>
              <a:srgbClr val="5C6D7D"/>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705099" y="4164117"/>
            <a:ext cx="146400" cy="14640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10572211" y="4164117"/>
            <a:ext cx="146400" cy="14640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3123724" y="4164117"/>
            <a:ext cx="146400" cy="14640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5121036" y="4164117"/>
            <a:ext cx="146400" cy="14640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7153659" y="4164117"/>
            <a:ext cx="146400" cy="14640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933134" y="4164117"/>
            <a:ext cx="146400" cy="146400"/>
          </a:xfrm>
          <a:prstGeom prst="ellipse">
            <a:avLst/>
          </a:prstGeom>
          <a:solidFill>
            <a:srgbClr val="5C6D7D"/>
          </a:solid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grpSp>
        <p:nvGrpSpPr>
          <p:cNvPr id="31" name="组合 30"/>
          <p:cNvGrpSpPr/>
          <p:nvPr/>
        </p:nvGrpSpPr>
        <p:grpSpPr>
          <a:xfrm>
            <a:off x="2209155" y="1731443"/>
            <a:ext cx="2042514" cy="2201613"/>
            <a:chOff x="2940476" y="3272285"/>
            <a:chExt cx="1575740" cy="1759852"/>
          </a:xfrm>
        </p:grpSpPr>
        <p:sp>
          <p:nvSpPr>
            <p:cNvPr id="32" name="任意多边形 31"/>
            <p:cNvSpPr/>
            <p:nvPr/>
          </p:nvSpPr>
          <p:spPr>
            <a:xfrm>
              <a:off x="2940476" y="3272285"/>
              <a:ext cx="1575740" cy="1759852"/>
            </a:xfrm>
            <a:custGeom>
              <a:avLst/>
              <a:gdLst>
                <a:gd name="connsiteX0" fmla="*/ 787870 w 1575740"/>
                <a:gd name="connsiteY0" fmla="*/ 0 h 1759852"/>
                <a:gd name="connsiteX1" fmla="*/ 1575740 w 1575740"/>
                <a:gd name="connsiteY1" fmla="*/ 787870 h 1759852"/>
                <a:gd name="connsiteX2" fmla="*/ 946654 w 1575740"/>
                <a:gd name="connsiteY2" fmla="*/ 1559734 h 1759852"/>
                <a:gd name="connsiteX3" fmla="*/ 870324 w 1575740"/>
                <a:gd name="connsiteY3" fmla="*/ 1567428 h 1759852"/>
                <a:gd name="connsiteX4" fmla="*/ 771966 w 1575740"/>
                <a:gd name="connsiteY4" fmla="*/ 1759852 h 1759852"/>
                <a:gd name="connsiteX5" fmla="*/ 677385 w 1575740"/>
                <a:gd name="connsiteY5" fmla="*/ 1564602 h 1759852"/>
                <a:gd name="connsiteX6" fmla="*/ 629087 w 1575740"/>
                <a:gd name="connsiteY6" fmla="*/ 1559734 h 1759852"/>
                <a:gd name="connsiteX7" fmla="*/ 0 w 1575740"/>
                <a:gd name="connsiteY7" fmla="*/ 787870 h 1759852"/>
                <a:gd name="connsiteX8" fmla="*/ 787870 w 1575740"/>
                <a:gd name="connsiteY8" fmla="*/ 0 h 175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5740" h="1759852">
                  <a:moveTo>
                    <a:pt x="787870" y="0"/>
                  </a:moveTo>
                  <a:cubicBezTo>
                    <a:pt x="1222999" y="0"/>
                    <a:pt x="1575740" y="352741"/>
                    <a:pt x="1575740" y="787870"/>
                  </a:cubicBezTo>
                  <a:cubicBezTo>
                    <a:pt x="1575740" y="1168608"/>
                    <a:pt x="1305673" y="1486268"/>
                    <a:pt x="946654" y="1559734"/>
                  </a:cubicBezTo>
                  <a:lnTo>
                    <a:pt x="870324" y="1567428"/>
                  </a:lnTo>
                  <a:lnTo>
                    <a:pt x="771966" y="1759852"/>
                  </a:lnTo>
                  <a:lnTo>
                    <a:pt x="677385" y="1564602"/>
                  </a:lnTo>
                  <a:lnTo>
                    <a:pt x="629087" y="1559734"/>
                  </a:lnTo>
                  <a:cubicBezTo>
                    <a:pt x="270067" y="1486268"/>
                    <a:pt x="0" y="1168608"/>
                    <a:pt x="0" y="787870"/>
                  </a:cubicBezTo>
                  <a:cubicBezTo>
                    <a:pt x="0" y="352741"/>
                    <a:pt x="352741" y="0"/>
                    <a:pt x="787870" y="0"/>
                  </a:cubicBezTo>
                  <a:close/>
                </a:path>
              </a:pathLst>
            </a:cu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KSO_Shape"/>
            <p:cNvSpPr/>
            <p:nvPr/>
          </p:nvSpPr>
          <p:spPr bwMode="auto">
            <a:xfrm>
              <a:off x="3513033" y="3586933"/>
              <a:ext cx="430626" cy="43941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文本框 59"/>
            <p:cNvSpPr txBox="1"/>
            <p:nvPr/>
          </p:nvSpPr>
          <p:spPr>
            <a:xfrm>
              <a:off x="3102008" y="4128107"/>
              <a:ext cx="1357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巨型化</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4449839" y="2391611"/>
            <a:ext cx="1575740" cy="1613453"/>
            <a:chOff x="4078604" y="2478655"/>
            <a:chExt cx="2369358" cy="2553482"/>
          </a:xfrm>
        </p:grpSpPr>
        <p:sp>
          <p:nvSpPr>
            <p:cNvPr id="38" name="任意多边形 37"/>
            <p:cNvSpPr/>
            <p:nvPr/>
          </p:nvSpPr>
          <p:spPr>
            <a:xfrm>
              <a:off x="4078604" y="2478655"/>
              <a:ext cx="2369358" cy="2553482"/>
            </a:xfrm>
            <a:custGeom>
              <a:avLst/>
              <a:gdLst>
                <a:gd name="connsiteX0" fmla="*/ 1184679 w 2369358"/>
                <a:gd name="connsiteY0" fmla="*/ 0 h 2553482"/>
                <a:gd name="connsiteX1" fmla="*/ 2369358 w 2369358"/>
                <a:gd name="connsiteY1" fmla="*/ 1184679 h 2553482"/>
                <a:gd name="connsiteX2" fmla="*/ 1423433 w 2369358"/>
                <a:gd name="connsiteY2" fmla="*/ 2345290 h 2553482"/>
                <a:gd name="connsiteX3" fmla="*/ 1321945 w 2369358"/>
                <a:gd name="connsiteY3" fmla="*/ 2360779 h 2553482"/>
                <a:gd name="connsiteX4" fmla="*/ 1223444 w 2369358"/>
                <a:gd name="connsiteY4" fmla="*/ 2553482 h 2553482"/>
                <a:gd name="connsiteX5" fmla="*/ 1132988 w 2369358"/>
                <a:gd name="connsiteY5" fmla="*/ 2366748 h 2553482"/>
                <a:gd name="connsiteX6" fmla="*/ 1063553 w 2369358"/>
                <a:gd name="connsiteY6" fmla="*/ 2363242 h 2553482"/>
                <a:gd name="connsiteX7" fmla="*/ 0 w 2369358"/>
                <a:gd name="connsiteY7" fmla="*/ 1184679 h 2553482"/>
                <a:gd name="connsiteX8" fmla="*/ 1184679 w 2369358"/>
                <a:gd name="connsiteY8" fmla="*/ 0 h 255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58" h="2553482">
                  <a:moveTo>
                    <a:pt x="1184679" y="0"/>
                  </a:moveTo>
                  <a:cubicBezTo>
                    <a:pt x="1838959" y="0"/>
                    <a:pt x="2369358" y="530399"/>
                    <a:pt x="2369358" y="1184679"/>
                  </a:cubicBezTo>
                  <a:cubicBezTo>
                    <a:pt x="2369358" y="1757174"/>
                    <a:pt x="1963272" y="2234823"/>
                    <a:pt x="1423433" y="2345290"/>
                  </a:cubicBezTo>
                  <a:lnTo>
                    <a:pt x="1321945" y="2360779"/>
                  </a:lnTo>
                  <a:lnTo>
                    <a:pt x="1223444" y="2553482"/>
                  </a:lnTo>
                  <a:lnTo>
                    <a:pt x="1132988" y="2366748"/>
                  </a:lnTo>
                  <a:lnTo>
                    <a:pt x="1063553" y="2363242"/>
                  </a:lnTo>
                  <a:cubicBezTo>
                    <a:pt x="466171" y="2302574"/>
                    <a:pt x="0" y="1798067"/>
                    <a:pt x="0" y="1184679"/>
                  </a:cubicBezTo>
                  <a:cubicBezTo>
                    <a:pt x="0" y="530399"/>
                    <a:pt x="530399" y="0"/>
                    <a:pt x="1184679" y="0"/>
                  </a:cubicBezTo>
                  <a:close/>
                </a:path>
              </a:pathLst>
            </a:custGeom>
            <a:solidFill>
              <a:srgbClr val="FC4B4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grpSp>
          <p:nvGrpSpPr>
            <p:cNvPr id="39" name="组合 38"/>
            <p:cNvGrpSpPr/>
            <p:nvPr/>
          </p:nvGrpSpPr>
          <p:grpSpPr>
            <a:xfrm>
              <a:off x="4614176" y="3268683"/>
              <a:ext cx="1562853" cy="973426"/>
              <a:chOff x="4716874" y="2621791"/>
              <a:chExt cx="1562853" cy="973426"/>
            </a:xfrm>
          </p:grpSpPr>
          <p:sp>
            <p:nvSpPr>
              <p:cNvPr id="40" name="KSO_Shape"/>
              <p:cNvSpPr/>
              <p:nvPr/>
            </p:nvSpPr>
            <p:spPr bwMode="auto">
              <a:xfrm>
                <a:off x="5143687" y="2621791"/>
                <a:ext cx="441100" cy="441836"/>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5C6D7D"/>
                  </a:solidFill>
                  <a:effectLst/>
                  <a:uLnTx/>
                  <a:uFillTx/>
                  <a:latin typeface="微软雅黑" panose="020B0503020204020204" pitchFamily="34" charset="-122"/>
                  <a:ea typeface="微软雅黑" panose="020B0503020204020204" pitchFamily="34" charset="-122"/>
                  <a:cs typeface="+mn-cs"/>
                </a:endParaRPr>
              </a:p>
            </p:txBody>
          </p:sp>
          <p:sp>
            <p:nvSpPr>
              <p:cNvPr id="41" name="文本框 60"/>
              <p:cNvSpPr txBox="1"/>
              <p:nvPr/>
            </p:nvSpPr>
            <p:spPr>
              <a:xfrm>
                <a:off x="4716874" y="3225885"/>
                <a:ext cx="15628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微型化</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grpSp>
        <p:nvGrpSpPr>
          <p:cNvPr id="42" name="组合 41"/>
          <p:cNvGrpSpPr/>
          <p:nvPr/>
        </p:nvGrpSpPr>
        <p:grpSpPr>
          <a:xfrm>
            <a:off x="8079085" y="2060848"/>
            <a:ext cx="1834926" cy="1997677"/>
            <a:chOff x="7567273" y="3027509"/>
            <a:chExt cx="1834926" cy="1997677"/>
          </a:xfrm>
        </p:grpSpPr>
        <p:sp>
          <p:nvSpPr>
            <p:cNvPr id="43" name="任意多边形 42"/>
            <p:cNvSpPr/>
            <p:nvPr/>
          </p:nvSpPr>
          <p:spPr>
            <a:xfrm>
              <a:off x="7567273" y="3027509"/>
              <a:ext cx="1834926" cy="1997677"/>
            </a:xfrm>
            <a:custGeom>
              <a:avLst/>
              <a:gdLst>
                <a:gd name="connsiteX0" fmla="*/ 917463 w 1834926"/>
                <a:gd name="connsiteY0" fmla="*/ 0 h 1997677"/>
                <a:gd name="connsiteX1" fmla="*/ 1834926 w 1834926"/>
                <a:gd name="connsiteY1" fmla="*/ 917463 h 1997677"/>
                <a:gd name="connsiteX2" fmla="*/ 1102364 w 1834926"/>
                <a:gd name="connsiteY2" fmla="*/ 1816287 h 1997677"/>
                <a:gd name="connsiteX3" fmla="*/ 1016983 w 1834926"/>
                <a:gd name="connsiteY3" fmla="*/ 1829317 h 1997677"/>
                <a:gd name="connsiteX4" fmla="*/ 930925 w 1834926"/>
                <a:gd name="connsiteY4" fmla="*/ 1997677 h 1997677"/>
                <a:gd name="connsiteX5" fmla="*/ 850447 w 1834926"/>
                <a:gd name="connsiteY5" fmla="*/ 1831542 h 1997677"/>
                <a:gd name="connsiteX6" fmla="*/ 823658 w 1834926"/>
                <a:gd name="connsiteY6" fmla="*/ 1830189 h 1997677"/>
                <a:gd name="connsiteX7" fmla="*/ 0 w 1834926"/>
                <a:gd name="connsiteY7" fmla="*/ 917463 h 1997677"/>
                <a:gd name="connsiteX8" fmla="*/ 917463 w 1834926"/>
                <a:gd name="connsiteY8" fmla="*/ 0 h 199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926" h="1997677">
                  <a:moveTo>
                    <a:pt x="917463" y="0"/>
                  </a:moveTo>
                  <a:cubicBezTo>
                    <a:pt x="1424164" y="0"/>
                    <a:pt x="1834926" y="410762"/>
                    <a:pt x="1834926" y="917463"/>
                  </a:cubicBezTo>
                  <a:cubicBezTo>
                    <a:pt x="1834926" y="1360827"/>
                    <a:pt x="1520436" y="1730737"/>
                    <a:pt x="1102364" y="1816287"/>
                  </a:cubicBezTo>
                  <a:lnTo>
                    <a:pt x="1016983" y="1829317"/>
                  </a:lnTo>
                  <a:lnTo>
                    <a:pt x="930925" y="1997677"/>
                  </a:lnTo>
                  <a:lnTo>
                    <a:pt x="850447" y="1831542"/>
                  </a:lnTo>
                  <a:lnTo>
                    <a:pt x="823658" y="1830189"/>
                  </a:lnTo>
                  <a:cubicBezTo>
                    <a:pt x="361022" y="1783206"/>
                    <a:pt x="0" y="1392495"/>
                    <a:pt x="0" y="917463"/>
                  </a:cubicBezTo>
                  <a:cubicBezTo>
                    <a:pt x="0" y="410762"/>
                    <a:pt x="410762" y="0"/>
                    <a:pt x="917463" y="0"/>
                  </a:cubicBezTo>
                  <a:close/>
                </a:path>
              </a:pathLst>
            </a:custGeom>
            <a:solidFill>
              <a:srgbClr val="FC4B4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KSO_Shape"/>
            <p:cNvSpPr/>
            <p:nvPr/>
          </p:nvSpPr>
          <p:spPr bwMode="auto">
            <a:xfrm>
              <a:off x="8272488" y="3431336"/>
              <a:ext cx="520284" cy="433570"/>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文本框 63"/>
            <p:cNvSpPr txBox="1"/>
            <p:nvPr/>
          </p:nvSpPr>
          <p:spPr>
            <a:xfrm>
              <a:off x="7925165" y="3989043"/>
              <a:ext cx="14770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人工智能化</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5" name="直接连接符 4"/>
          <p:cNvCxnSpPr>
            <a:stCxn id="27" idx="6"/>
            <a:endCxn id="28" idx="2"/>
          </p:cNvCxnSpPr>
          <p:nvPr/>
        </p:nvCxnSpPr>
        <p:spPr>
          <a:xfrm>
            <a:off x="3270124" y="4237317"/>
            <a:ext cx="185091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8" idx="6"/>
            <a:endCxn id="29" idx="2"/>
          </p:cNvCxnSpPr>
          <p:nvPr/>
        </p:nvCxnSpPr>
        <p:spPr>
          <a:xfrm>
            <a:off x="5267436" y="4237317"/>
            <a:ext cx="18862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9" idx="6"/>
            <a:endCxn id="30" idx="2"/>
          </p:cNvCxnSpPr>
          <p:nvPr/>
        </p:nvCxnSpPr>
        <p:spPr>
          <a:xfrm>
            <a:off x="7300059" y="4237317"/>
            <a:ext cx="1633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30" idx="6"/>
            <a:endCxn id="26" idx="2"/>
          </p:cNvCxnSpPr>
          <p:nvPr/>
        </p:nvCxnSpPr>
        <p:spPr>
          <a:xfrm>
            <a:off x="9079534" y="4237317"/>
            <a:ext cx="14926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9" presetClass="entr" presetSubtype="0" decel="10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 calcmode="lin" valueType="num">
                                      <p:cBhvr>
                                        <p:cTn id="32" dur="500" fill="hold"/>
                                        <p:tgtEl>
                                          <p:spTgt spid="25"/>
                                        </p:tgtEl>
                                        <p:attrNameLst>
                                          <p:attrName>style.rotation</p:attrName>
                                        </p:attrNameLst>
                                      </p:cBhvr>
                                      <p:tavLst>
                                        <p:tav tm="0">
                                          <p:val>
                                            <p:fltVal val="360"/>
                                          </p:val>
                                        </p:tav>
                                        <p:tav tm="100000">
                                          <p:val>
                                            <p:fltVal val="0"/>
                                          </p:val>
                                        </p:tav>
                                      </p:tavLst>
                                    </p:anim>
                                    <p:animEffect transition="in" filter="fade">
                                      <p:cBhvr>
                                        <p:cTn id="33" dur="500"/>
                                        <p:tgtEl>
                                          <p:spTgt spid="25"/>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250"/>
                                        <p:tgtEl>
                                          <p:spTgt spid="24"/>
                                        </p:tgtEl>
                                      </p:cBhvr>
                                    </p:animEffect>
                                  </p:childTnLst>
                                </p:cTn>
                              </p:par>
                            </p:childTnLst>
                          </p:cTn>
                        </p:par>
                        <p:par>
                          <p:cTn id="38" fill="hold">
                            <p:stCondLst>
                              <p:cond delay="2500"/>
                            </p:stCondLst>
                            <p:childTnLst>
                              <p:par>
                                <p:cTn id="39" presetID="49" presetClass="entr" presetSubtype="0" decel="10000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 calcmode="lin" valueType="num">
                                      <p:cBhvr>
                                        <p:cTn id="43" dur="500" fill="hold"/>
                                        <p:tgtEl>
                                          <p:spTgt spid="27"/>
                                        </p:tgtEl>
                                        <p:attrNameLst>
                                          <p:attrName>style.rotation</p:attrName>
                                        </p:attrNameLst>
                                      </p:cBhvr>
                                      <p:tavLst>
                                        <p:tav tm="0">
                                          <p:val>
                                            <p:fltVal val="360"/>
                                          </p:val>
                                        </p:tav>
                                        <p:tav tm="100000">
                                          <p:val>
                                            <p:fltVal val="0"/>
                                          </p:val>
                                        </p:tav>
                                      </p:tavLst>
                                    </p:anim>
                                    <p:animEffect transition="in" filter="fade">
                                      <p:cBhvr>
                                        <p:cTn id="44" dur="500"/>
                                        <p:tgtEl>
                                          <p:spTgt spid="27"/>
                                        </p:tgtEl>
                                      </p:cBhvr>
                                    </p:animEffect>
                                  </p:childTnLst>
                                </p:cTn>
                              </p:par>
                            </p:childTnLst>
                          </p:cTn>
                        </p:par>
                        <p:par>
                          <p:cTn id="45" fill="hold">
                            <p:stCondLst>
                              <p:cond delay="3000"/>
                            </p:stCondLst>
                            <p:childTnLst>
                              <p:par>
                                <p:cTn id="46" presetID="42"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anim calcmode="lin" valueType="num">
                                      <p:cBhvr>
                                        <p:cTn id="49" dur="500" fill="hold"/>
                                        <p:tgtEl>
                                          <p:spTgt spid="31"/>
                                        </p:tgtEl>
                                        <p:attrNameLst>
                                          <p:attrName>ppt_x</p:attrName>
                                        </p:attrNameLst>
                                      </p:cBhvr>
                                      <p:tavLst>
                                        <p:tav tm="0">
                                          <p:val>
                                            <p:strVal val="#ppt_x"/>
                                          </p:val>
                                        </p:tav>
                                        <p:tav tm="100000">
                                          <p:val>
                                            <p:strVal val="#ppt_x"/>
                                          </p:val>
                                        </p:tav>
                                      </p:tavLst>
                                    </p:anim>
                                    <p:anim calcmode="lin" valueType="num">
                                      <p:cBhvr>
                                        <p:cTn id="50" dur="500" fill="hold"/>
                                        <p:tgtEl>
                                          <p:spTgt spid="31"/>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250"/>
                                        <p:tgtEl>
                                          <p:spTgt spid="5"/>
                                        </p:tgtEl>
                                      </p:cBhvr>
                                    </p:animEffect>
                                  </p:childTnLst>
                                </p:cTn>
                              </p:par>
                            </p:childTnLst>
                          </p:cTn>
                        </p:par>
                        <p:par>
                          <p:cTn id="55" fill="hold">
                            <p:stCondLst>
                              <p:cond delay="4000"/>
                            </p:stCondLst>
                            <p:childTnLst>
                              <p:par>
                                <p:cTn id="56" presetID="49" presetClass="entr" presetSubtype="0" decel="10000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360"/>
                                          </p:val>
                                        </p:tav>
                                        <p:tav tm="100000">
                                          <p:val>
                                            <p:fltVal val="0"/>
                                          </p:val>
                                        </p:tav>
                                      </p:tavLst>
                                    </p:anim>
                                    <p:animEffect transition="in" filter="fade">
                                      <p:cBhvr>
                                        <p:cTn id="61" dur="500"/>
                                        <p:tgtEl>
                                          <p:spTgt spid="28"/>
                                        </p:tgtEl>
                                      </p:cBhvr>
                                    </p:animEffect>
                                  </p:childTnLst>
                                </p:cTn>
                              </p:par>
                            </p:childTnLst>
                          </p:cTn>
                        </p:par>
                        <p:par>
                          <p:cTn id="62" fill="hold">
                            <p:stCondLst>
                              <p:cond delay="4500"/>
                            </p:stCondLst>
                            <p:childTnLst>
                              <p:par>
                                <p:cTn id="63" presetID="42"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anim calcmode="lin" valueType="num">
                                      <p:cBhvr>
                                        <p:cTn id="66" dur="500" fill="hold"/>
                                        <p:tgtEl>
                                          <p:spTgt spid="37"/>
                                        </p:tgtEl>
                                        <p:attrNameLst>
                                          <p:attrName>ppt_x</p:attrName>
                                        </p:attrNameLst>
                                      </p:cBhvr>
                                      <p:tavLst>
                                        <p:tav tm="0">
                                          <p:val>
                                            <p:strVal val="#ppt_x"/>
                                          </p:val>
                                        </p:tav>
                                        <p:tav tm="100000">
                                          <p:val>
                                            <p:strVal val="#ppt_x"/>
                                          </p:val>
                                        </p:tav>
                                      </p:tavLst>
                                    </p:anim>
                                    <p:anim calcmode="lin" valueType="num">
                                      <p:cBhvr>
                                        <p:cTn id="67" dur="500" fill="hold"/>
                                        <p:tgtEl>
                                          <p:spTgt spid="37"/>
                                        </p:tgtEl>
                                        <p:attrNameLst>
                                          <p:attrName>ppt_y</p:attrName>
                                        </p:attrNameLst>
                                      </p:cBhvr>
                                      <p:tavLst>
                                        <p:tav tm="0">
                                          <p:val>
                                            <p:strVal val="#ppt_y+.1"/>
                                          </p:val>
                                        </p:tav>
                                        <p:tav tm="100000">
                                          <p:val>
                                            <p:strVal val="#ppt_y"/>
                                          </p:val>
                                        </p:tav>
                                      </p:tavLst>
                                    </p:anim>
                                  </p:childTnLst>
                                </p:cTn>
                              </p:par>
                            </p:childTnLst>
                          </p:cTn>
                        </p:par>
                        <p:par>
                          <p:cTn id="68" fill="hold">
                            <p:stCondLst>
                              <p:cond delay="5000"/>
                            </p:stCondLst>
                            <p:childTnLst>
                              <p:par>
                                <p:cTn id="69" presetID="22" presetClass="entr" presetSubtype="8" fill="hold"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250"/>
                                        <p:tgtEl>
                                          <p:spTgt spid="7"/>
                                        </p:tgtEl>
                                      </p:cBhvr>
                                    </p:animEffect>
                                  </p:childTnLst>
                                </p:cTn>
                              </p:par>
                            </p:childTnLst>
                          </p:cTn>
                        </p:par>
                        <p:par>
                          <p:cTn id="72" fill="hold">
                            <p:stCondLst>
                              <p:cond delay="5500"/>
                            </p:stCondLst>
                            <p:childTnLst>
                              <p:par>
                                <p:cTn id="73" presetID="49" presetClass="entr" presetSubtype="0"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 calcmode="lin" valueType="num">
                                      <p:cBhvr>
                                        <p:cTn id="77" dur="500" fill="hold"/>
                                        <p:tgtEl>
                                          <p:spTgt spid="29"/>
                                        </p:tgtEl>
                                        <p:attrNameLst>
                                          <p:attrName>style.rotation</p:attrName>
                                        </p:attrNameLst>
                                      </p:cBhvr>
                                      <p:tavLst>
                                        <p:tav tm="0">
                                          <p:val>
                                            <p:fltVal val="360"/>
                                          </p:val>
                                        </p:tav>
                                        <p:tav tm="100000">
                                          <p:val>
                                            <p:fltVal val="0"/>
                                          </p:val>
                                        </p:tav>
                                      </p:tavLst>
                                    </p:anim>
                                    <p:animEffect transition="in" filter="fade">
                                      <p:cBhvr>
                                        <p:cTn id="78" dur="500"/>
                                        <p:tgtEl>
                                          <p:spTgt spid="29"/>
                                        </p:tgtEl>
                                      </p:cBhvr>
                                    </p:animEffect>
                                  </p:childTnLst>
                                </p:cTn>
                              </p:par>
                            </p:childTnLst>
                          </p:cTn>
                        </p:par>
                        <p:par>
                          <p:cTn id="79" fill="hold">
                            <p:stCondLst>
                              <p:cond delay="6000"/>
                            </p:stCondLst>
                            <p:childTnLst>
                              <p:par>
                                <p:cTn id="80" presetID="42" presetClass="entr" presetSubtype="0" fill="hold" nodeType="after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750"/>
                                        <p:tgtEl>
                                          <p:spTgt spid="20"/>
                                        </p:tgtEl>
                                      </p:cBhvr>
                                    </p:animEffect>
                                    <p:anim calcmode="lin" valueType="num">
                                      <p:cBhvr>
                                        <p:cTn id="83" dur="750" fill="hold"/>
                                        <p:tgtEl>
                                          <p:spTgt spid="20"/>
                                        </p:tgtEl>
                                        <p:attrNameLst>
                                          <p:attrName>ppt_x</p:attrName>
                                        </p:attrNameLst>
                                      </p:cBhvr>
                                      <p:tavLst>
                                        <p:tav tm="0">
                                          <p:val>
                                            <p:strVal val="#ppt_x"/>
                                          </p:val>
                                        </p:tav>
                                        <p:tav tm="100000">
                                          <p:val>
                                            <p:strVal val="#ppt_x"/>
                                          </p:val>
                                        </p:tav>
                                      </p:tavLst>
                                    </p:anim>
                                    <p:anim calcmode="lin" valueType="num">
                                      <p:cBhvr>
                                        <p:cTn id="84" dur="750" fill="hold"/>
                                        <p:tgtEl>
                                          <p:spTgt spid="20"/>
                                        </p:tgtEl>
                                        <p:attrNameLst>
                                          <p:attrName>ppt_y</p:attrName>
                                        </p:attrNameLst>
                                      </p:cBhvr>
                                      <p:tavLst>
                                        <p:tav tm="0">
                                          <p:val>
                                            <p:strVal val="#ppt_y+.1"/>
                                          </p:val>
                                        </p:tav>
                                        <p:tav tm="100000">
                                          <p:val>
                                            <p:strVal val="#ppt_y"/>
                                          </p:val>
                                        </p:tav>
                                      </p:tavLst>
                                    </p:anim>
                                  </p:childTnLst>
                                </p:cTn>
                              </p:par>
                            </p:childTnLst>
                          </p:cTn>
                        </p:par>
                        <p:par>
                          <p:cTn id="85" fill="hold">
                            <p:stCondLst>
                              <p:cond delay="7000"/>
                            </p:stCondLst>
                            <p:childTnLst>
                              <p:par>
                                <p:cTn id="86" presetID="22" presetClass="entr" presetSubtype="8"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left)">
                                      <p:cBhvr>
                                        <p:cTn id="88" dur="250"/>
                                        <p:tgtEl>
                                          <p:spTgt spid="9"/>
                                        </p:tgtEl>
                                      </p:cBhvr>
                                    </p:animEffect>
                                  </p:childTnLst>
                                </p:cTn>
                              </p:par>
                            </p:childTnLst>
                          </p:cTn>
                        </p:par>
                        <p:par>
                          <p:cTn id="89" fill="hold">
                            <p:stCondLst>
                              <p:cond delay="7500"/>
                            </p:stCondLst>
                            <p:childTnLst>
                              <p:par>
                                <p:cTn id="90" presetID="49" presetClass="entr" presetSubtype="0" decel="10000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p:cTn id="92" dur="500" fill="hold"/>
                                        <p:tgtEl>
                                          <p:spTgt spid="30"/>
                                        </p:tgtEl>
                                        <p:attrNameLst>
                                          <p:attrName>ppt_w</p:attrName>
                                        </p:attrNameLst>
                                      </p:cBhvr>
                                      <p:tavLst>
                                        <p:tav tm="0">
                                          <p:val>
                                            <p:fltVal val="0"/>
                                          </p:val>
                                        </p:tav>
                                        <p:tav tm="100000">
                                          <p:val>
                                            <p:strVal val="#ppt_w"/>
                                          </p:val>
                                        </p:tav>
                                      </p:tavLst>
                                    </p:anim>
                                    <p:anim calcmode="lin" valueType="num">
                                      <p:cBhvr>
                                        <p:cTn id="93" dur="500" fill="hold"/>
                                        <p:tgtEl>
                                          <p:spTgt spid="30"/>
                                        </p:tgtEl>
                                        <p:attrNameLst>
                                          <p:attrName>ppt_h</p:attrName>
                                        </p:attrNameLst>
                                      </p:cBhvr>
                                      <p:tavLst>
                                        <p:tav tm="0">
                                          <p:val>
                                            <p:fltVal val="0"/>
                                          </p:val>
                                        </p:tav>
                                        <p:tav tm="100000">
                                          <p:val>
                                            <p:strVal val="#ppt_h"/>
                                          </p:val>
                                        </p:tav>
                                      </p:tavLst>
                                    </p:anim>
                                    <p:anim calcmode="lin" valueType="num">
                                      <p:cBhvr>
                                        <p:cTn id="94" dur="500" fill="hold"/>
                                        <p:tgtEl>
                                          <p:spTgt spid="30"/>
                                        </p:tgtEl>
                                        <p:attrNameLst>
                                          <p:attrName>style.rotation</p:attrName>
                                        </p:attrNameLst>
                                      </p:cBhvr>
                                      <p:tavLst>
                                        <p:tav tm="0">
                                          <p:val>
                                            <p:fltVal val="360"/>
                                          </p:val>
                                        </p:tav>
                                        <p:tav tm="100000">
                                          <p:val>
                                            <p:fltVal val="0"/>
                                          </p:val>
                                        </p:tav>
                                      </p:tavLst>
                                    </p:anim>
                                    <p:animEffect transition="in" filter="fade">
                                      <p:cBhvr>
                                        <p:cTn id="95" dur="500"/>
                                        <p:tgtEl>
                                          <p:spTgt spid="30"/>
                                        </p:tgtEl>
                                      </p:cBhvr>
                                    </p:animEffect>
                                  </p:childTnLst>
                                </p:cTn>
                              </p:par>
                            </p:childTnLst>
                          </p:cTn>
                        </p:par>
                        <p:par>
                          <p:cTn id="96" fill="hold">
                            <p:stCondLst>
                              <p:cond delay="8000"/>
                            </p:stCondLst>
                            <p:childTnLst>
                              <p:par>
                                <p:cTn id="97" presetID="42"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750"/>
                                        <p:tgtEl>
                                          <p:spTgt spid="42"/>
                                        </p:tgtEl>
                                      </p:cBhvr>
                                    </p:animEffect>
                                    <p:anim calcmode="lin" valueType="num">
                                      <p:cBhvr>
                                        <p:cTn id="100" dur="750" fill="hold"/>
                                        <p:tgtEl>
                                          <p:spTgt spid="42"/>
                                        </p:tgtEl>
                                        <p:attrNameLst>
                                          <p:attrName>ppt_x</p:attrName>
                                        </p:attrNameLst>
                                      </p:cBhvr>
                                      <p:tavLst>
                                        <p:tav tm="0">
                                          <p:val>
                                            <p:strVal val="#ppt_x"/>
                                          </p:val>
                                        </p:tav>
                                        <p:tav tm="100000">
                                          <p:val>
                                            <p:strVal val="#ppt_x"/>
                                          </p:val>
                                        </p:tav>
                                      </p:tavLst>
                                    </p:anim>
                                    <p:anim calcmode="lin" valueType="num">
                                      <p:cBhvr>
                                        <p:cTn id="101" dur="750" fill="hold"/>
                                        <p:tgtEl>
                                          <p:spTgt spid="42"/>
                                        </p:tgtEl>
                                        <p:attrNameLst>
                                          <p:attrName>ppt_y</p:attrName>
                                        </p:attrNameLst>
                                      </p:cBhvr>
                                      <p:tavLst>
                                        <p:tav tm="0">
                                          <p:val>
                                            <p:strVal val="#ppt_y+.1"/>
                                          </p:val>
                                        </p:tav>
                                        <p:tav tm="100000">
                                          <p:val>
                                            <p:strVal val="#ppt_y"/>
                                          </p:val>
                                        </p:tav>
                                      </p:tavLst>
                                    </p:anim>
                                  </p:childTnLst>
                                </p:cTn>
                              </p:par>
                              <p:par>
                                <p:cTn id="102" presetID="22" presetClass="entr" presetSubtype="8" fill="hold" nodeType="with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par>
                                <p:cTn id="105" presetID="49" presetClass="entr" presetSubtype="0" decel="10000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 calcmode="lin" valueType="num">
                                      <p:cBhvr>
                                        <p:cTn id="109" dur="500" fill="hold"/>
                                        <p:tgtEl>
                                          <p:spTgt spid="26"/>
                                        </p:tgtEl>
                                        <p:attrNameLst>
                                          <p:attrName>style.rotation</p:attrName>
                                        </p:attrNameLst>
                                      </p:cBhvr>
                                      <p:tavLst>
                                        <p:tav tm="0">
                                          <p:val>
                                            <p:fltVal val="360"/>
                                          </p:val>
                                        </p:tav>
                                        <p:tav tm="100000">
                                          <p:val>
                                            <p:fltVal val="0"/>
                                          </p:val>
                                        </p:tav>
                                      </p:tavLst>
                                    </p:anim>
                                    <p:animEffect transition="in" filter="fade">
                                      <p:cBhvr>
                                        <p:cTn id="1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5" grpId="0" animBg="1"/>
      <p:bldP spid="26" grpId="0" animBg="1"/>
      <p:bldP spid="27" grpId="0" animBg="1"/>
      <p:bldP spid="28" grpId="0" animBg="1"/>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8998" y="-13692"/>
            <a:ext cx="12241360"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发展趋势</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804999" y="2252724"/>
            <a:ext cx="4068452" cy="4093428"/>
          </a:xfrm>
          <a:prstGeom prst="rect">
            <a:avLst/>
          </a:prstGeom>
        </p:spPr>
        <p:txBody>
          <a:bodyPr vert="horz" lIns="91440" tIns="45720" rIns="91440" bIns="45720" rtlCol="0" anchor="ctr">
            <a:normAutofit/>
          </a:bodyPr>
          <a:lstStyle>
            <a:defPPr>
              <a:defRPr lang="zh-CN"/>
            </a:defPPr>
            <a:lvl1pPr algn="ct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巨型化是指为了适应尖端科学技术的需要，发展高速度、大存储容量和功能强大的超级计算机。</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随着</a:t>
            </a: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人们对计算机的依赖性越来越强，特别是在军事和科研教育方面对计算机的存储空间和运行速度等要求会越来越高。</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此外计算机的功能更加多元化。</a:t>
            </a: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8712" y="519502"/>
            <a:ext cx="5737548" cy="5791608"/>
          </a:xfrm>
          <a:prstGeom prst="rect">
            <a:avLst/>
          </a:prstGeom>
        </p:spPr>
      </p:pic>
      <p:sp>
        <p:nvSpPr>
          <p:cNvPr id="7" name="文本框 6"/>
          <p:cNvSpPr txBox="1"/>
          <p:nvPr/>
        </p:nvSpPr>
        <p:spPr>
          <a:xfrm>
            <a:off x="931689" y="1671352"/>
            <a:ext cx="1530171" cy="400110"/>
          </a:xfrm>
          <a:prstGeom prst="rect">
            <a:avLst/>
          </a:prstGeom>
        </p:spPr>
        <p:txBody>
          <a:bodyPr vert="horz" lIns="91440" tIns="45720" rIns="91440" bIns="45720" rtlCol="0" anchor="ctr">
            <a:noAutofit/>
          </a:bodyPr>
          <a:lstStyle>
            <a:defPPr>
              <a:defRPr lang="zh-CN"/>
            </a:defPPr>
            <a:lvl1pP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rPr>
              <a:t>巨型化</a:t>
            </a:r>
            <a:endPar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23093" y="-27384"/>
            <a:ext cx="12241360"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发展趋势</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783535" y="2682900"/>
            <a:ext cx="4665980" cy="4797150"/>
          </a:xfrm>
          <a:prstGeom prst="rect">
            <a:avLst/>
          </a:prstGeom>
        </p:spPr>
        <p:txBody>
          <a:bodyPr vert="horz" lIns="91440" tIns="45720" rIns="91440" bIns="45720" rtlCol="0" anchor="ctr">
            <a:noAutofit/>
          </a:bodyPr>
          <a:lstStyle>
            <a:defPPr>
              <a:defRPr lang="zh-CN"/>
            </a:defPPr>
            <a:lvl1pP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随着微型处理器</a:t>
            </a:r>
            <a:r>
              <a:rPr kumimoji="0" lang="en-US" altLang="zh-CN"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(CPU)</a:t>
            </a:r>
            <a:r>
              <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的出现，计算机中开始使用微型处理器，使计算机体积缩小了，成本降低了。</a:t>
            </a:r>
            <a:endParaRPr kumimoji="0" lang="en-US" altLang="zh-CN"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另一方面，软件行业的飞速发展提高了计算机内部操作系统的便捷度，计算机外部设备也趋于完善。计算机理论和技术上的不断完善促使微型计算机很快渗透到全社会的各个行业和部门中，并成为人们生活和学习的必须品。</a:t>
            </a:r>
            <a:endParaRPr kumimoji="0" lang="en-US" altLang="zh-CN"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四十年来，计算机的体积不断的缩小，台式电脑、笔记本电脑、掌上电脑、平板电脑体积逐步微型化，为人们提供便捷的服务。</a:t>
            </a:r>
            <a:endPar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734703" y="1090411"/>
            <a:ext cx="5279299" cy="5279299"/>
          </a:xfrm>
          <a:prstGeom prst="rect">
            <a:avLst/>
          </a:prstGeom>
        </p:spPr>
      </p:pic>
      <p:sp>
        <p:nvSpPr>
          <p:cNvPr id="7" name="文本框 6"/>
          <p:cNvSpPr txBox="1"/>
          <p:nvPr/>
        </p:nvSpPr>
        <p:spPr>
          <a:xfrm>
            <a:off x="931689" y="1671352"/>
            <a:ext cx="1781522" cy="468052"/>
          </a:xfrm>
          <a:prstGeom prst="rect">
            <a:avLst/>
          </a:prstGeom>
        </p:spPr>
        <p:txBody>
          <a:bodyPr vert="horz" lIns="91440" tIns="45720" rIns="91440" bIns="45720" rtlCol="0" anchor="ctr">
            <a:noAutofit/>
          </a:bodyPr>
          <a:lstStyle>
            <a:defPPr>
              <a:defRPr lang="zh-CN"/>
            </a:defPPr>
            <a:lvl1pP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rPr>
              <a:t>微型化</a:t>
            </a:r>
            <a:endPar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02" y="-13693"/>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23093" y="-27384"/>
            <a:ext cx="12311176"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发展趋势</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804999" y="2402046"/>
            <a:ext cx="3924436" cy="4297502"/>
          </a:xfrm>
          <a:prstGeom prst="rect">
            <a:avLst/>
          </a:prstGeom>
        </p:spPr>
        <p:txBody>
          <a:bodyPr vert="horz" lIns="91440" tIns="45720" rIns="91440" bIns="45720" rtlCol="0" anchor="ctr">
            <a:normAutofit/>
          </a:bodyPr>
          <a:lstStyle>
            <a:defPPr>
              <a:defRPr lang="zh-CN"/>
            </a:defPPr>
            <a:lvl1pPr algn="ct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互联网将世界各地的计算机连接在一起，从此进入了互联网时代。计算机网络化彻底改变了人类世界。</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人们通过互联网进行沟通、交流（</a:t>
            </a:r>
            <a:r>
              <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OICQ</a:t>
            </a: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、微博），教育资源共享（文献查阅、远程教育）、信息查阅共享（百度、谷歌），</a:t>
            </a: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特别是无线网络的出现，极大的提高了人们使用网络的便捷性。</a:t>
            </a: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953571" y="1170049"/>
            <a:ext cx="6241604" cy="5160542"/>
          </a:xfrm>
          <a:prstGeom prst="rect">
            <a:avLst/>
          </a:prstGeom>
        </p:spPr>
      </p:pic>
      <p:sp>
        <p:nvSpPr>
          <p:cNvPr id="7" name="文本框 6"/>
          <p:cNvSpPr txBox="1"/>
          <p:nvPr/>
        </p:nvSpPr>
        <p:spPr>
          <a:xfrm>
            <a:off x="931689" y="1671352"/>
            <a:ext cx="1530171" cy="400110"/>
          </a:xfrm>
          <a:prstGeom prst="rect">
            <a:avLst/>
          </a:prstGeom>
        </p:spPr>
        <p:txBody>
          <a:bodyPr vert="horz" lIns="91440" tIns="45720" rIns="91440" bIns="45720" rtlCol="0" anchor="ctr">
            <a:noAutofit/>
          </a:bodyPr>
          <a:lstStyle>
            <a:defPPr>
              <a:defRPr lang="zh-CN"/>
            </a:defPPr>
            <a:lvl1pP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rPr>
              <a:t>网络化</a:t>
            </a:r>
            <a:endPar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02" y="-13693"/>
            <a:ext cx="12240681" cy="6885383"/>
          </a:xfrm>
          <a:prstGeom prst="rect">
            <a:avLst/>
          </a:prstGeom>
          <a:solidFill>
            <a:schemeClr val="bg1">
              <a:lumMod val="95000"/>
            </a:schemeClr>
          </a:solidFill>
        </p:spPr>
      </p:pic>
      <p:sp>
        <p:nvSpPr>
          <p:cNvPr id="21" name="矩形 20"/>
          <p:cNvSpPr/>
          <p:nvPr/>
        </p:nvSpPr>
        <p:spPr>
          <a:xfrm>
            <a:off x="-23093" y="-27384"/>
            <a:ext cx="12311176"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828" y="2420888"/>
            <a:ext cx="6703447" cy="4464496"/>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网页内容</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发展趋势</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669800" y="2760248"/>
            <a:ext cx="4851723" cy="4297502"/>
          </a:xfrm>
          <a:prstGeom prst="rect">
            <a:avLst/>
          </a:prstGeom>
        </p:spPr>
        <p:txBody>
          <a:bodyPr vert="horz" lIns="91440" tIns="45720" rIns="91440" bIns="45720" rtlCol="0" anchor="ctr">
            <a:normAutofit/>
          </a:bodyPr>
          <a:lstStyle>
            <a:defPPr>
              <a:defRPr lang="zh-CN"/>
            </a:defPPr>
            <a:lvl1pPr algn="ct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计算机人工智能化是未来发展的必然趋势。现代计算机具有强大的功能和运行速度，但与人脑相比，其智能化和逻辑能力仍有待提高。</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    </a:t>
            </a: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人类不断在探索如何让计算机能够更好的反应人类思维，使计算机能够具有人类的逻辑思维判断能力，可以通过思考与人类沟通交流，抛弃以往的依靠通过编码程序来运行计算机的方法，直接对计算机发出指令</a:t>
            </a: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7" name="文本框 6"/>
          <p:cNvSpPr txBox="1"/>
          <p:nvPr/>
        </p:nvSpPr>
        <p:spPr>
          <a:xfrm>
            <a:off x="674638" y="1719386"/>
            <a:ext cx="1890211" cy="400110"/>
          </a:xfrm>
          <a:prstGeom prst="rect">
            <a:avLst/>
          </a:prstGeom>
        </p:spPr>
        <p:txBody>
          <a:bodyPr vert="horz" lIns="91440" tIns="45720" rIns="91440" bIns="45720" rtlCol="0" anchor="ctr">
            <a:noAutofit/>
          </a:bodyPr>
          <a:lstStyle>
            <a:defPPr>
              <a:defRPr lang="zh-CN"/>
            </a:defPPr>
            <a:lvl1pPr>
              <a:spcBef>
                <a:spcPct val="0"/>
              </a:spcBef>
              <a:buNone/>
              <a:defRPr sz="2000" b="1">
                <a:solidFill>
                  <a:srgbClr val="5C6D7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rPr>
              <a:t>人工智能化</a:t>
            </a:r>
            <a:endParaRPr kumimoji="0" lang="zh-CN" altLang="en-US" sz="2000" b="1" i="0" u="none" strike="noStrike" kern="120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2000"/>
                            </p:stCondLst>
                            <p:childTnLst>
                              <p:par>
                                <p:cTn id="32" presetID="14" presetClass="entr" presetSubtype="10" fill="hold" nodeType="after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randombar(horizontal)">
                                      <p:cBhvr>
                                        <p:cTn id="34" dur="500"/>
                                        <p:tgtEl>
                                          <p:spTgt spid="10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3" y="-13693"/>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13693"/>
            <a:ext cx="12195174" cy="687169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标题 4"/>
          <p:cNvSpPr txBox="1"/>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5C6D7D"/>
                </a:solidFill>
                <a:latin typeface="微软雅黑" panose="020B0503020204020204" pitchFamily="34" charset="-122"/>
                <a:ea typeface="微软雅黑" panose="020B0503020204020204" pitchFamily="34" charset="-122"/>
              </a:rPr>
              <a:t>PART 1</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dirty="0">
                <a:solidFill>
                  <a:srgbClr val="5C6D7D"/>
                </a:solidFill>
                <a:latin typeface="微软雅黑" panose="020B0503020204020204" pitchFamily="34" charset="-122"/>
                <a:ea typeface="微软雅黑" panose="020B0503020204020204" pitchFamily="34" charset="-122"/>
              </a:rPr>
              <a:t>工作概述</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7897787" y="2060848"/>
            <a:ext cx="432048" cy="864542"/>
          </a:xfrm>
          <a:prstGeom prst="chevron">
            <a:avLst>
              <a:gd name="adj" fmla="val 71727"/>
            </a:avLst>
          </a:prstGeom>
          <a:solidFill>
            <a:srgbClr val="5C6D7D">
              <a:alpha val="78824"/>
            </a:srgbClr>
          </a:solidFill>
          <a:ln>
            <a:noFill/>
          </a:ln>
        </p:spPr>
        <p:txBody>
          <a:bodyPr/>
          <a:lstStyle/>
          <a:p>
            <a:endParaRPr lang="zh-CN" altLang="zh-CN">
              <a:latin typeface="Calibri" panose="020F0502020204030204" pitchFamily="34" charset="0"/>
              <a:sym typeface="宋体" panose="02010600030101010101" pitchFamily="2" charset="-122"/>
            </a:endParaRPr>
          </a:p>
        </p:txBody>
      </p:sp>
      <p:sp>
        <p:nvSpPr>
          <p:cNvPr id="81" name="燕尾形 11"/>
          <p:cNvSpPr>
            <a:spLocks noChangeArrowheads="1"/>
          </p:cNvSpPr>
          <p:nvPr/>
        </p:nvSpPr>
        <p:spPr bwMode="auto">
          <a:xfrm>
            <a:off x="8257827" y="2060848"/>
            <a:ext cx="432048" cy="864542"/>
          </a:xfrm>
          <a:prstGeom prst="chevron">
            <a:avLst>
              <a:gd name="adj" fmla="val 71727"/>
            </a:avLst>
          </a:prstGeom>
          <a:solidFill>
            <a:srgbClr val="5C6D7D">
              <a:alpha val="78824"/>
            </a:srgbClr>
          </a:solidFill>
          <a:ln>
            <a:noFill/>
          </a:ln>
        </p:spPr>
        <p:txBody>
          <a:bodyPr/>
          <a:lstStyle/>
          <a:p>
            <a:endParaRPr lang="zh-CN" altLang="zh-CN">
              <a:latin typeface="Calibri" panose="020F0502020204030204" pitchFamily="34" charset="0"/>
              <a:sym typeface="宋体" panose="02010600030101010101" pitchFamily="2" charset="-122"/>
            </a:endParaRPr>
          </a:p>
        </p:txBody>
      </p:sp>
      <p:sp>
        <p:nvSpPr>
          <p:cNvPr id="82" name="椭圆 81"/>
          <p:cNvSpPr/>
          <p:nvPr/>
        </p:nvSpPr>
        <p:spPr>
          <a:xfrm>
            <a:off x="5305499" y="37983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B7BE"/>
              </a:solidFill>
            </a:endParaRPr>
          </a:p>
        </p:txBody>
      </p:sp>
      <p:sp>
        <p:nvSpPr>
          <p:cNvPr id="83" name="矩形 82"/>
          <p:cNvSpPr/>
          <p:nvPr/>
        </p:nvSpPr>
        <p:spPr>
          <a:xfrm>
            <a:off x="5377507" y="39854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B7BE"/>
              </a:solidFill>
            </a:endParaRPr>
          </a:p>
        </p:txBody>
      </p:sp>
      <p:sp>
        <p:nvSpPr>
          <p:cNvPr id="84" name="椭圆 83"/>
          <p:cNvSpPr/>
          <p:nvPr/>
        </p:nvSpPr>
        <p:spPr>
          <a:xfrm>
            <a:off x="5305499" y="44660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B7BE"/>
              </a:solidFill>
            </a:endParaRPr>
          </a:p>
        </p:txBody>
      </p:sp>
      <p:sp>
        <p:nvSpPr>
          <p:cNvPr id="85" name="矩形 84"/>
          <p:cNvSpPr/>
          <p:nvPr/>
        </p:nvSpPr>
        <p:spPr>
          <a:xfrm>
            <a:off x="5377507" y="46531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B7BE"/>
              </a:solidFill>
            </a:endParaRPr>
          </a:p>
        </p:txBody>
      </p:sp>
      <p:sp>
        <p:nvSpPr>
          <p:cNvPr id="86" name="椭圆 85"/>
          <p:cNvSpPr/>
          <p:nvPr/>
        </p:nvSpPr>
        <p:spPr>
          <a:xfrm>
            <a:off x="5305499" y="5114082"/>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4B7BE"/>
              </a:solidFill>
            </a:endParaRPr>
          </a:p>
        </p:txBody>
      </p:sp>
      <p:sp>
        <p:nvSpPr>
          <p:cNvPr id="89" name="标题 4"/>
          <p:cNvSpPr txBox="1"/>
          <p:nvPr/>
        </p:nvSpPr>
        <p:spPr>
          <a:xfrm>
            <a:off x="5665539" y="3573016"/>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5C6D7D"/>
                </a:solidFill>
                <a:latin typeface="微软雅黑" panose="020B0503020204020204" pitchFamily="34" charset="-122"/>
                <a:ea typeface="微软雅黑" panose="020B0503020204020204" pitchFamily="34" charset="-122"/>
              </a:rPr>
              <a:t>工作分工</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0" name="标题 4"/>
          <p:cNvSpPr txBox="1"/>
          <p:nvPr/>
        </p:nvSpPr>
        <p:spPr>
          <a:xfrm>
            <a:off x="5665539" y="4192164"/>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5C6D7D"/>
                </a:solidFill>
                <a:latin typeface="微软雅黑" panose="020B0503020204020204" pitchFamily="34" charset="-122"/>
                <a:ea typeface="微软雅黑" panose="020B0503020204020204" pitchFamily="34" charset="-122"/>
              </a:rPr>
              <a:t>制作目的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1" name="标题 4"/>
          <p:cNvSpPr txBox="1"/>
          <p:nvPr/>
        </p:nvSpPr>
        <p:spPr>
          <a:xfrm>
            <a:off x="5665539" y="4840236"/>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5C6D7D"/>
                </a:solidFill>
                <a:latin typeface="微软雅黑" panose="020B0503020204020204" pitchFamily="34" charset="-122"/>
                <a:ea typeface="微软雅黑" panose="020B0503020204020204" pitchFamily="34" charset="-122"/>
              </a:rPr>
              <a:t>制作方法</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2569196" y="1671952"/>
            <a:ext cx="1685040" cy="1685040"/>
            <a:chOff x="5441253" y="3720483"/>
            <a:chExt cx="936104" cy="936104"/>
          </a:xfrm>
        </p:grpSpPr>
        <p:sp>
          <p:nvSpPr>
            <p:cNvPr id="94" name="椭圆 93"/>
            <p:cNvSpPr/>
            <p:nvPr/>
          </p:nvSpPr>
          <p:spPr>
            <a:xfrm>
              <a:off x="5441253" y="3720483"/>
              <a:ext cx="936104" cy="936104"/>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sp>
          <p:nvSpPr>
            <p:cNvPr id="95" name="Freeform 84"/>
            <p:cNvSpPr>
              <a:spLocks noChangeAspect="1" noEditPoints="1" noChangeArrowheads="1"/>
            </p:cNvSpPr>
            <p:nvPr/>
          </p:nvSpPr>
          <p:spPr bwMode="auto">
            <a:xfrm>
              <a:off x="5647217" y="3983496"/>
              <a:ext cx="522378" cy="516499"/>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5C6D7D"/>
            </a:solidFill>
            <a:ln w="9525" cmpd="sng">
              <a:noFill/>
              <a:bevel/>
            </a:ln>
          </p:spPr>
          <p:txBody>
            <a:bodyPr/>
            <a:lstStyle/>
            <a:p>
              <a:endParaRPr lang="zh-CN" altLang="zh-CN">
                <a:solidFill>
                  <a:srgbClr val="FC4B41"/>
                </a:solidFill>
                <a:latin typeface="Calibri" panose="020F0502020204030204" pitchFamily="34" charset="0"/>
                <a:sym typeface="宋体" panose="02010600030101010101" pitchFamily="2" charset="-122"/>
              </a:endParaRPr>
            </a:p>
          </p:txBody>
        </p:sp>
      </p:grpSp>
      <p:sp>
        <p:nvSpPr>
          <p:cNvPr id="109" name="矩形 108"/>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10"/>
                                        </p:tgtEl>
                                        <p:attrNameLst>
                                          <p:attrName>ppt_x</p:attrName>
                                          <p:attrName>ppt_y</p:attrName>
                                        </p:attrNameLst>
                                      </p:cBhvr>
                                      <p:rCtr x="54279" y="0"/>
                                    </p:animMotion>
                                  </p:childTnLst>
                                </p:cTn>
                              </p:par>
                            </p:childTnLst>
                          </p:cTn>
                        </p:par>
                        <p:par>
                          <p:cTn id="7" fill="hold">
                            <p:stCondLst>
                              <p:cond delay="1500"/>
                            </p:stCondLst>
                            <p:childTnLst>
                              <p:par>
                                <p:cTn id="8" presetID="53" presetClass="entr" presetSubtype="16" fill="hold" nodeType="afterEffect">
                                  <p:stCondLst>
                                    <p:cond delay="0"/>
                                  </p:stCondLst>
                                  <p:childTnLst>
                                    <p:set>
                                      <p:cBhvr>
                                        <p:cTn id="9" dur="1" fill="hold">
                                          <p:stCondLst>
                                            <p:cond delay="0"/>
                                          </p:stCondLst>
                                        </p:cTn>
                                        <p:tgtEl>
                                          <p:spTgt spid="93"/>
                                        </p:tgtEl>
                                        <p:attrNameLst>
                                          <p:attrName>style.visibility</p:attrName>
                                        </p:attrNameLst>
                                      </p:cBhvr>
                                      <p:to>
                                        <p:strVal val="visible"/>
                                      </p:to>
                                    </p:set>
                                    <p:anim calcmode="lin" valueType="num">
                                      <p:cBhvr>
                                        <p:cTn id="10" dur="500" fill="hold"/>
                                        <p:tgtEl>
                                          <p:spTgt spid="93"/>
                                        </p:tgtEl>
                                        <p:attrNameLst>
                                          <p:attrName>ppt_w</p:attrName>
                                        </p:attrNameLst>
                                      </p:cBhvr>
                                      <p:tavLst>
                                        <p:tav tm="0">
                                          <p:val>
                                            <p:fltVal val="0"/>
                                          </p:val>
                                        </p:tav>
                                        <p:tav tm="100000">
                                          <p:val>
                                            <p:strVal val="#ppt_w"/>
                                          </p:val>
                                        </p:tav>
                                      </p:tavLst>
                                    </p:anim>
                                    <p:anim calcmode="lin" valueType="num">
                                      <p:cBhvr>
                                        <p:cTn id="11" dur="500" fill="hold"/>
                                        <p:tgtEl>
                                          <p:spTgt spid="93"/>
                                        </p:tgtEl>
                                        <p:attrNameLst>
                                          <p:attrName>ppt_h</p:attrName>
                                        </p:attrNameLst>
                                      </p:cBhvr>
                                      <p:tavLst>
                                        <p:tav tm="0">
                                          <p:val>
                                            <p:fltVal val="0"/>
                                          </p:val>
                                        </p:tav>
                                        <p:tav tm="100000">
                                          <p:val>
                                            <p:strVal val="#ppt_h"/>
                                          </p:val>
                                        </p:tav>
                                      </p:tavLst>
                                    </p:anim>
                                    <p:animEffect transition="in" filter="fade">
                                      <p:cBhvr>
                                        <p:cTn id="12" dur="500"/>
                                        <p:tgtEl>
                                          <p:spTgt spid="93"/>
                                        </p:tgtEl>
                                      </p:cBhvr>
                                    </p:animEffect>
                                  </p:childTnLst>
                                </p:cTn>
                              </p:par>
                            </p:childTnLst>
                          </p:cTn>
                        </p:par>
                        <p:par>
                          <p:cTn id="13" fill="hold">
                            <p:stCondLst>
                              <p:cond delay="2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9"/>
                                        </p:tgtEl>
                                        <p:attrNameLst>
                                          <p:attrName>ppt_y</p:attrName>
                                        </p:attrNameLst>
                                      </p:cBhvr>
                                      <p:tavLst>
                                        <p:tav tm="0">
                                          <p:val>
                                            <p:strVal val="#ppt_y"/>
                                          </p:val>
                                        </p:tav>
                                        <p:tav tm="100000">
                                          <p:val>
                                            <p:strVal val="#ppt_y"/>
                                          </p:val>
                                        </p:tav>
                                      </p:tavLst>
                                    </p:anim>
                                    <p:anim calcmode="lin" valueType="num">
                                      <p:cBhvr>
                                        <p:cTn id="18"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9"/>
                                        </p:tgtEl>
                                      </p:cBhvr>
                                    </p:animEffect>
                                  </p:childTnLst>
                                </p:cTn>
                              </p:par>
                            </p:childTnLst>
                          </p:cTn>
                        </p:par>
                        <p:par>
                          <p:cTn id="21" fill="hold">
                            <p:stCondLst>
                              <p:cond delay="1149"/>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anim calcmode="lin" valueType="num">
                                      <p:cBhvr>
                                        <p:cTn id="32" dur="1000" fill="hold"/>
                                        <p:tgtEl>
                                          <p:spTgt spid="80"/>
                                        </p:tgtEl>
                                        <p:attrNameLst>
                                          <p:attrName>ppt_x</p:attrName>
                                        </p:attrNameLst>
                                      </p:cBhvr>
                                      <p:tavLst>
                                        <p:tav tm="0">
                                          <p:val>
                                            <p:strVal val="#ppt_x"/>
                                          </p:val>
                                        </p:tav>
                                        <p:tav tm="100000">
                                          <p:val>
                                            <p:strVal val="#ppt_x"/>
                                          </p:val>
                                        </p:tav>
                                      </p:tavLst>
                                    </p:anim>
                                    <p:anim calcmode="lin" valueType="num">
                                      <p:cBhvr>
                                        <p:cTn id="33" dur="1000" fill="hold"/>
                                        <p:tgtEl>
                                          <p:spTgt spid="8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000"/>
                                        <p:tgtEl>
                                          <p:spTgt spid="81"/>
                                        </p:tgtEl>
                                      </p:cBhvr>
                                    </p:animEffect>
                                    <p:anim calcmode="lin" valueType="num">
                                      <p:cBhvr>
                                        <p:cTn id="37" dur="1000" fill="hold"/>
                                        <p:tgtEl>
                                          <p:spTgt spid="81"/>
                                        </p:tgtEl>
                                        <p:attrNameLst>
                                          <p:attrName>ppt_x</p:attrName>
                                        </p:attrNameLst>
                                      </p:cBhvr>
                                      <p:tavLst>
                                        <p:tav tm="0">
                                          <p:val>
                                            <p:strVal val="#ppt_x"/>
                                          </p:val>
                                        </p:tav>
                                        <p:tav tm="100000">
                                          <p:val>
                                            <p:strVal val="#ppt_x"/>
                                          </p:val>
                                        </p:tav>
                                      </p:tavLst>
                                    </p:anim>
                                    <p:anim calcmode="lin" valueType="num">
                                      <p:cBhvr>
                                        <p:cTn id="38" dur="1000" fill="hold"/>
                                        <p:tgtEl>
                                          <p:spTgt spid="81"/>
                                        </p:tgtEl>
                                        <p:attrNameLst>
                                          <p:attrName>ppt_y</p:attrName>
                                        </p:attrNameLst>
                                      </p:cBhvr>
                                      <p:tavLst>
                                        <p:tav tm="0">
                                          <p:val>
                                            <p:strVal val="#ppt_y+.1"/>
                                          </p:val>
                                        </p:tav>
                                        <p:tav tm="100000">
                                          <p:val>
                                            <p:strVal val="#ppt_y"/>
                                          </p:val>
                                        </p:tav>
                                      </p:tavLst>
                                    </p:anim>
                                  </p:childTnLst>
                                </p:cTn>
                              </p:par>
                            </p:childTnLst>
                          </p:cTn>
                        </p:par>
                        <p:par>
                          <p:cTn id="39" fill="hold">
                            <p:stCondLst>
                              <p:cond delay="2150"/>
                            </p:stCondLst>
                            <p:childTnLst>
                              <p:par>
                                <p:cTn id="40" presetID="10"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par>
                          <p:cTn id="43" fill="hold">
                            <p:stCondLst>
                              <p:cond delay="265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89"/>
                                        </p:tgtEl>
                                        <p:attrNameLst>
                                          <p:attrName>style.visibility</p:attrName>
                                        </p:attrNameLst>
                                      </p:cBhvr>
                                      <p:to>
                                        <p:strVal val="visible"/>
                                      </p:to>
                                    </p:set>
                                    <p:anim calcmode="lin" valueType="num">
                                      <p:cBhvr>
                                        <p:cTn id="46"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89"/>
                                        </p:tgtEl>
                                        <p:attrNameLst>
                                          <p:attrName>ppt_y</p:attrName>
                                        </p:attrNameLst>
                                      </p:cBhvr>
                                      <p:tavLst>
                                        <p:tav tm="0">
                                          <p:val>
                                            <p:strVal val="#ppt_y"/>
                                          </p:val>
                                        </p:tav>
                                        <p:tav tm="100000">
                                          <p:val>
                                            <p:strVal val="#ppt_y"/>
                                          </p:val>
                                        </p:tav>
                                      </p:tavLst>
                                    </p:anim>
                                    <p:anim calcmode="lin" valueType="num">
                                      <p:cBhvr>
                                        <p:cTn id="48"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89"/>
                                        </p:tgtEl>
                                      </p:cBhvr>
                                    </p:animEffect>
                                  </p:childTnLst>
                                </p:cTn>
                              </p:par>
                            </p:childTnLst>
                          </p:cTn>
                        </p:par>
                        <p:par>
                          <p:cTn id="51" fill="hold">
                            <p:stCondLst>
                              <p:cond delay="3300"/>
                            </p:stCondLst>
                            <p:childTnLst>
                              <p:par>
                                <p:cTn id="52" presetID="22" presetClass="entr" presetSubtype="4" fill="hold" grpId="0" nodeType="after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childTnLst>
                          </p:cTn>
                        </p:par>
                        <p:par>
                          <p:cTn id="55" fill="hold">
                            <p:stCondLst>
                              <p:cond delay="3800"/>
                            </p:stCondLst>
                            <p:childTnLst>
                              <p:par>
                                <p:cTn id="56" presetID="10" presetClass="entr" presetSubtype="0" fill="hold" grpId="0" nodeType="after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childTnLst>
                          </p:cTn>
                        </p:par>
                        <p:par>
                          <p:cTn id="59" fill="hold">
                            <p:stCondLst>
                              <p:cond delay="430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90"/>
                                        </p:tgtEl>
                                        <p:attrNameLst>
                                          <p:attrName>style.visibility</p:attrName>
                                        </p:attrNameLst>
                                      </p:cBhvr>
                                      <p:to>
                                        <p:strVal val="visible"/>
                                      </p:to>
                                    </p:set>
                                    <p:anim calcmode="lin" valueType="num">
                                      <p:cBhvr>
                                        <p:cTn id="6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90"/>
                                        </p:tgtEl>
                                        <p:attrNameLst>
                                          <p:attrName>ppt_y</p:attrName>
                                        </p:attrNameLst>
                                      </p:cBhvr>
                                      <p:tavLst>
                                        <p:tav tm="0">
                                          <p:val>
                                            <p:strVal val="#ppt_y"/>
                                          </p:val>
                                        </p:tav>
                                        <p:tav tm="100000">
                                          <p:val>
                                            <p:strVal val="#ppt_y"/>
                                          </p:val>
                                        </p:tav>
                                      </p:tavLst>
                                    </p:anim>
                                    <p:anim calcmode="lin" valueType="num">
                                      <p:cBhvr>
                                        <p:cTn id="6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90"/>
                                        </p:tgtEl>
                                      </p:cBhvr>
                                    </p:animEffect>
                                  </p:childTnLst>
                                </p:cTn>
                              </p:par>
                            </p:childTnLst>
                          </p:cTn>
                        </p:par>
                        <p:par>
                          <p:cTn id="67" fill="hold">
                            <p:stCondLst>
                              <p:cond delay="4949"/>
                            </p:stCondLst>
                            <p:childTnLst>
                              <p:par>
                                <p:cTn id="68" presetID="22" presetClass="entr" presetSubtype="4" fill="hold" grpId="0" nodeType="after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par>
                          <p:cTn id="71" fill="hold">
                            <p:stCondLst>
                              <p:cond delay="5449"/>
                            </p:stCondLst>
                            <p:childTnLst>
                              <p:par>
                                <p:cTn id="72" presetID="10" presetClass="entr" presetSubtype="0"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par>
                          <p:cTn id="75" fill="hold">
                            <p:stCondLst>
                              <p:cond delay="5949"/>
                            </p:stCondLst>
                            <p:childTnLst>
                              <p:par>
                                <p:cTn id="76" presetID="41" presetClass="entr" presetSubtype="0" fill="hold" grpId="0" nodeType="afterEffect">
                                  <p:stCondLst>
                                    <p:cond delay="0"/>
                                  </p:stCondLst>
                                  <p:iterate type="lt">
                                    <p:tmPct val="10000"/>
                                  </p:iterate>
                                  <p:childTnLst>
                                    <p:set>
                                      <p:cBhvr>
                                        <p:cTn id="77" dur="1" fill="hold">
                                          <p:stCondLst>
                                            <p:cond delay="0"/>
                                          </p:stCondLst>
                                        </p:cTn>
                                        <p:tgtEl>
                                          <p:spTgt spid="91"/>
                                        </p:tgtEl>
                                        <p:attrNameLst>
                                          <p:attrName>style.visibility</p:attrName>
                                        </p:attrNameLst>
                                      </p:cBhvr>
                                      <p:to>
                                        <p:strVal val="visible"/>
                                      </p:to>
                                    </p:set>
                                    <p:anim calcmode="lin" valueType="num">
                                      <p:cBhvr>
                                        <p:cTn id="78"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91"/>
                                        </p:tgtEl>
                                        <p:attrNameLst>
                                          <p:attrName>ppt_y</p:attrName>
                                        </p:attrNameLst>
                                      </p:cBhvr>
                                      <p:tavLst>
                                        <p:tav tm="0">
                                          <p:val>
                                            <p:strVal val="#ppt_y"/>
                                          </p:val>
                                        </p:tav>
                                        <p:tav tm="100000">
                                          <p:val>
                                            <p:strVal val="#ppt_y"/>
                                          </p:val>
                                        </p:tav>
                                      </p:tavLst>
                                    </p:anim>
                                    <p:anim calcmode="lin" valueType="num">
                                      <p:cBhvr>
                                        <p:cTn id="80"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5" grpId="0" animBg="1"/>
      <p:bldP spid="86" grpId="0" animBg="1"/>
      <p:bldP spid="89" grpId="0"/>
      <p:bldP spid="90" grpId="0"/>
      <p:bldP spid="91" grpId="0"/>
      <p:bldP spid="1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3093" y="-27384"/>
            <a:ext cx="12241360"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标题 4"/>
          <p:cNvSpPr txBox="1"/>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solidFill>
                  <a:srgbClr val="5C6D7D"/>
                </a:solidFill>
                <a:latin typeface="微软雅黑" panose="020B0503020204020204" pitchFamily="34" charset="-122"/>
                <a:ea typeface="微软雅黑" panose="020B0503020204020204" pitchFamily="34" charset="-122"/>
              </a:rPr>
              <a:t>PART 5</a:t>
            </a:r>
            <a:endParaRPr lang="en-US" altLang="zh-CN" sz="3600" b="1" dirty="0">
              <a:solidFill>
                <a:srgbClr val="5C6D7D"/>
              </a:solidFill>
              <a:latin typeface="微软雅黑" panose="020B0503020204020204" pitchFamily="34" charset="-122"/>
              <a:ea typeface="微软雅黑" panose="020B0503020204020204" pitchFamily="34" charset="-122"/>
            </a:endParaRPr>
          </a:p>
        </p:txBody>
      </p:sp>
      <p:sp>
        <p:nvSpPr>
          <p:cNvPr id="79" name="标题 4"/>
          <p:cNvSpPr txBox="1"/>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5400" b="1" dirty="0">
                <a:solidFill>
                  <a:srgbClr val="5C6D7D"/>
                </a:solidFill>
                <a:latin typeface="微软雅黑" panose="020B0503020204020204" pitchFamily="34" charset="-122"/>
                <a:ea typeface="微软雅黑" panose="020B0503020204020204" pitchFamily="34" charset="-122"/>
              </a:rPr>
              <a:t>工作不足之处</a:t>
            </a:r>
            <a:endParaRPr lang="en-US" altLang="zh-CN" sz="5400" b="1" dirty="0">
              <a:solidFill>
                <a:srgbClr val="5C6D7D"/>
              </a:solidFill>
              <a:latin typeface="微软雅黑" panose="020B0503020204020204" pitchFamily="34" charset="-122"/>
              <a:ea typeface="微软雅黑" panose="020B0503020204020204" pitchFamily="34" charset="-122"/>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alpha val="78824"/>
            </a:srgbClr>
          </a:solidFill>
          <a:ln>
            <a:noFill/>
          </a:ln>
        </p:spPr>
        <p:txBody>
          <a:bodyPr/>
          <a:lstStyle/>
          <a:p>
            <a:endParaRPr lang="zh-CN" altLang="zh-CN">
              <a:solidFill>
                <a:srgbClr val="5C6D7D"/>
              </a:solidFill>
              <a:latin typeface="Calibri" panose="020F0502020204030204" pitchFamily="34" charset="0"/>
              <a:sym typeface="宋体" panose="02010600030101010101"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alpha val="78824"/>
            </a:srgbClr>
          </a:solidFill>
          <a:ln>
            <a:noFill/>
          </a:ln>
        </p:spPr>
        <p:txBody>
          <a:bodyPr/>
          <a:lstStyle/>
          <a:p>
            <a:endParaRPr lang="zh-CN" altLang="zh-CN">
              <a:solidFill>
                <a:srgbClr val="5C6D7D"/>
              </a:solidFill>
              <a:latin typeface="Calibri" panose="020F0502020204030204" pitchFamily="34" charset="0"/>
              <a:sym typeface="宋体" panose="02010600030101010101" pitchFamily="2" charset="-122"/>
            </a:endParaRPr>
          </a:p>
        </p:txBody>
      </p:sp>
      <p:sp>
        <p:nvSpPr>
          <p:cNvPr id="82" name="椭圆 81"/>
          <p:cNvSpPr/>
          <p:nvPr/>
        </p:nvSpPr>
        <p:spPr>
          <a:xfrm>
            <a:off x="5305499" y="37983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3" name="矩形 82"/>
          <p:cNvSpPr/>
          <p:nvPr/>
        </p:nvSpPr>
        <p:spPr>
          <a:xfrm>
            <a:off x="5377507" y="39854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4" name="椭圆 83"/>
          <p:cNvSpPr/>
          <p:nvPr/>
        </p:nvSpPr>
        <p:spPr>
          <a:xfrm>
            <a:off x="5305499" y="4466010"/>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5" name="矩形 84"/>
          <p:cNvSpPr/>
          <p:nvPr/>
        </p:nvSpPr>
        <p:spPr>
          <a:xfrm>
            <a:off x="5377507" y="4653137"/>
            <a:ext cx="45719" cy="529150"/>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6" name="椭圆 85"/>
          <p:cNvSpPr/>
          <p:nvPr/>
        </p:nvSpPr>
        <p:spPr>
          <a:xfrm>
            <a:off x="5305499" y="5114082"/>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endParaRPr>
          </a:p>
        </p:txBody>
      </p:sp>
      <p:sp>
        <p:nvSpPr>
          <p:cNvPr id="89" name="标题 4"/>
          <p:cNvSpPr txBox="1"/>
          <p:nvPr/>
        </p:nvSpPr>
        <p:spPr>
          <a:xfrm>
            <a:off x="5665539" y="3573016"/>
            <a:ext cx="2249858"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400" b="1" dirty="0">
              <a:solidFill>
                <a:srgbClr val="5C6D7D"/>
              </a:solidFill>
              <a:latin typeface="微软雅黑" panose="020B0503020204020204" pitchFamily="34" charset="-122"/>
              <a:ea typeface="微软雅黑" panose="020B0503020204020204" pitchFamily="34" charset="-122"/>
            </a:endParaRPr>
          </a:p>
          <a:p>
            <a:pPr algn="l"/>
            <a:r>
              <a:rPr lang="zh-CN" altLang="en-US" sz="2400" b="1" dirty="0">
                <a:solidFill>
                  <a:srgbClr val="5C6D7D"/>
                </a:solidFill>
                <a:latin typeface="微软雅黑" panose="020B0503020204020204" pitchFamily="34" charset="-122"/>
                <a:ea typeface="微软雅黑" panose="020B0503020204020204" pitchFamily="34" charset="-122"/>
              </a:rPr>
              <a:t>技术涉及过少</a:t>
            </a:r>
            <a:endParaRPr lang="en-US" altLang="zh-CN" sz="2400" b="1" dirty="0">
              <a:solidFill>
                <a:srgbClr val="5C6D7D"/>
              </a:solidFill>
              <a:latin typeface="微软雅黑" panose="020B0503020204020204" pitchFamily="34" charset="-122"/>
              <a:ea typeface="微软雅黑" panose="020B0503020204020204" pitchFamily="34" charset="-122"/>
            </a:endParaRPr>
          </a:p>
          <a:p>
            <a:pPr algn="l"/>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0" name="标题 4"/>
          <p:cNvSpPr txBox="1"/>
          <p:nvPr/>
        </p:nvSpPr>
        <p:spPr>
          <a:xfrm>
            <a:off x="5665539" y="4077072"/>
            <a:ext cx="2232248" cy="5291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400" b="1" dirty="0">
              <a:solidFill>
                <a:srgbClr val="5C6D7D"/>
              </a:solidFill>
              <a:latin typeface="微软雅黑" panose="020B0503020204020204" pitchFamily="34" charset="-122"/>
              <a:ea typeface="微软雅黑" panose="020B0503020204020204" pitchFamily="34" charset="-122"/>
            </a:endParaRPr>
          </a:p>
          <a:p>
            <a:pPr algn="l"/>
            <a:endParaRPr lang="en-US" altLang="zh-CN" sz="2400" b="1" dirty="0">
              <a:solidFill>
                <a:srgbClr val="5C6D7D"/>
              </a:solidFill>
              <a:latin typeface="微软雅黑" panose="020B0503020204020204" pitchFamily="34" charset="-122"/>
              <a:ea typeface="微软雅黑" panose="020B0503020204020204" pitchFamily="34" charset="-122"/>
            </a:endParaRPr>
          </a:p>
          <a:p>
            <a:pPr algn="l"/>
            <a:r>
              <a:rPr lang="zh-CN" altLang="en-US" sz="2400" b="1" dirty="0">
                <a:solidFill>
                  <a:srgbClr val="5C6D7D"/>
                </a:solidFill>
                <a:latin typeface="微软雅黑" panose="020B0503020204020204" pitchFamily="34" charset="-122"/>
                <a:ea typeface="微软雅黑" panose="020B0503020204020204" pitchFamily="34" charset="-122"/>
              </a:rPr>
              <a:t>网页色彩单一</a:t>
            </a:r>
            <a:endParaRPr lang="en-US" altLang="zh-CN" sz="2400" b="1" dirty="0">
              <a:solidFill>
                <a:srgbClr val="5C6D7D"/>
              </a:solidFill>
              <a:latin typeface="微软雅黑" panose="020B0503020204020204" pitchFamily="34" charset="-122"/>
              <a:ea typeface="微软雅黑" panose="020B0503020204020204" pitchFamily="34" charset="-122"/>
            </a:endParaRPr>
          </a:p>
          <a:p>
            <a:pPr algn="l"/>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1" name="标题 4"/>
          <p:cNvSpPr txBox="1"/>
          <p:nvPr/>
        </p:nvSpPr>
        <p:spPr>
          <a:xfrm>
            <a:off x="5665539" y="4783584"/>
            <a:ext cx="2952328" cy="5176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400" b="1" dirty="0">
              <a:solidFill>
                <a:srgbClr val="5C6D7D"/>
              </a:solidFill>
              <a:latin typeface="微软雅黑" panose="020B0503020204020204" pitchFamily="34" charset="-122"/>
              <a:ea typeface="微软雅黑" panose="020B0503020204020204" pitchFamily="34" charset="-122"/>
            </a:endParaRPr>
          </a:p>
          <a:p>
            <a:pPr algn="l"/>
            <a:endParaRPr lang="en-US" altLang="zh-CN" sz="2400" b="1" dirty="0">
              <a:solidFill>
                <a:srgbClr val="5C6D7D"/>
              </a:solidFill>
              <a:latin typeface="微软雅黑" panose="020B0503020204020204" pitchFamily="34" charset="-122"/>
              <a:ea typeface="微软雅黑" panose="020B0503020204020204" pitchFamily="34" charset="-122"/>
            </a:endParaRPr>
          </a:p>
          <a:p>
            <a:pPr algn="l"/>
            <a:r>
              <a:rPr lang="zh-CN" altLang="en-US" sz="2400" b="1" dirty="0">
                <a:solidFill>
                  <a:srgbClr val="5C6D7D"/>
                </a:solidFill>
                <a:latin typeface="微软雅黑" panose="020B0503020204020204" pitchFamily="34" charset="-122"/>
                <a:ea typeface="微软雅黑" panose="020B0503020204020204" pitchFamily="34" charset="-122"/>
              </a:rPr>
              <a:t>网页功能不够完善</a:t>
            </a:r>
            <a:endParaRPr lang="en-US" altLang="zh-CN" sz="2400" b="1" dirty="0">
              <a:solidFill>
                <a:srgbClr val="5C6D7D"/>
              </a:solidFill>
              <a:latin typeface="微软雅黑" panose="020B0503020204020204" pitchFamily="34" charset="-122"/>
              <a:ea typeface="微软雅黑" panose="020B0503020204020204" pitchFamily="34" charset="-122"/>
            </a:endParaRPr>
          </a:p>
          <a:p>
            <a:pPr algn="l"/>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92" name="标题 4"/>
          <p:cNvSpPr txBox="1"/>
          <p:nvPr/>
        </p:nvSpPr>
        <p:spPr>
          <a:xfrm>
            <a:off x="5665539" y="5488308"/>
            <a:ext cx="1872208" cy="6049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09" name="矩形 108"/>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C4B41"/>
                </a:solidFill>
              </a:endParaRPr>
            </a:p>
          </p:txBody>
        </p:sp>
        <p:grpSp>
          <p:nvGrpSpPr>
            <p:cNvPr id="27" name="组合 116"/>
            <p:cNvGrpSpPr/>
            <p:nvPr/>
          </p:nvGrpSpPr>
          <p:grpSpPr bwMode="auto">
            <a:xfrm>
              <a:off x="2772760" y="1868182"/>
              <a:ext cx="1103629" cy="1292579"/>
              <a:chOff x="0" y="0"/>
              <a:chExt cx="1223776" cy="1433216"/>
            </a:xfrm>
            <a:solidFill>
              <a:srgbClr val="B4B7BE"/>
            </a:solidFill>
          </p:grpSpPr>
          <p:grpSp>
            <p:nvGrpSpPr>
              <p:cNvPr id="29" name="组合 111"/>
              <p:cNvGrpSpPr/>
              <p:nvPr/>
            </p:nvGrpSpPr>
            <p:grpSpPr bwMode="auto">
              <a:xfrm>
                <a:off x="0" y="0"/>
                <a:ext cx="1223776" cy="1433216"/>
                <a:chOff x="0" y="0"/>
                <a:chExt cx="1223776" cy="1433216"/>
              </a:xfrm>
              <a:grpFill/>
            </p:grpSpPr>
            <p:sp>
              <p:nvSpPr>
                <p:cNvPr id="31"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solidFill>
                  <a:srgbClr val="5C6D7D"/>
                </a:solidFill>
                <a:ln w="25400">
                  <a:solidFill>
                    <a:srgbClr val="5C6D7D"/>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32" name="矩形 113"/>
                <p:cNvSpPr>
                  <a:spLocks noChangeArrowheads="1"/>
                </p:cNvSpPr>
                <p:nvPr/>
              </p:nvSpPr>
              <p:spPr bwMode="auto">
                <a:xfrm rot="2709662">
                  <a:off x="839707" y="1049147"/>
                  <a:ext cx="496626" cy="271512"/>
                </a:xfrm>
                <a:prstGeom prst="rect">
                  <a:avLst/>
                </a:prstGeom>
                <a:solidFill>
                  <a:srgbClr val="5C6D7D"/>
                </a:solidFill>
                <a:ln w="25400">
                  <a:solidFill>
                    <a:srgbClr val="5C6D7D"/>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grpSp>
          <p:sp>
            <p:nvSpPr>
              <p:cNvPr id="30" name="矩形 115"/>
              <p:cNvSpPr>
                <a:spLocks noChangeArrowheads="1"/>
              </p:cNvSpPr>
              <p:nvPr/>
            </p:nvSpPr>
            <p:spPr bwMode="auto">
              <a:xfrm>
                <a:off x="403756" y="540994"/>
                <a:ext cx="432000" cy="144000"/>
              </a:xfrm>
              <a:prstGeom prst="rect">
                <a:avLst/>
              </a:prstGeom>
              <a:solidFill>
                <a:srgbClr val="5C6D7D"/>
              </a:solidFill>
              <a:ln w="25400">
                <a:solidFill>
                  <a:srgbClr val="5C6D7D"/>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10"/>
                                        </p:tgtEl>
                                        <p:attrNameLst>
                                          <p:attrName>ppt_x</p:attrName>
                                          <p:attrName>ppt_y</p:attrName>
                                        </p:attrNameLst>
                                      </p:cBhvr>
                                      <p:rCtr x="54279" y="0"/>
                                    </p:animMotion>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9"/>
                                        </p:tgtEl>
                                        <p:attrNameLst>
                                          <p:attrName>style.visibility</p:attrName>
                                        </p:attrNameLst>
                                      </p:cBhvr>
                                      <p:to>
                                        <p:strVal val="visible"/>
                                      </p:to>
                                    </p:set>
                                    <p:anim calcmode="lin" valueType="num">
                                      <p:cBhvr>
                                        <p:cTn id="14"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9"/>
                                        </p:tgtEl>
                                        <p:attrNameLst>
                                          <p:attrName>ppt_y</p:attrName>
                                        </p:attrNameLst>
                                      </p:cBhvr>
                                      <p:tavLst>
                                        <p:tav tm="0">
                                          <p:val>
                                            <p:strVal val="#ppt_y"/>
                                          </p:val>
                                        </p:tav>
                                        <p:tav tm="100000">
                                          <p:val>
                                            <p:strVal val="#ppt_y"/>
                                          </p:val>
                                        </p:tav>
                                      </p:tavLst>
                                    </p:anim>
                                    <p:anim calcmode="lin" valueType="num">
                                      <p:cBhvr>
                                        <p:cTn id="16"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78"/>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anim calcmode="lin" valueType="num">
                                      <p:cBhvr>
                                        <p:cTn id="29" dur="1000" fill="hold"/>
                                        <p:tgtEl>
                                          <p:spTgt spid="80"/>
                                        </p:tgtEl>
                                        <p:attrNameLst>
                                          <p:attrName>ppt_x</p:attrName>
                                        </p:attrNameLst>
                                      </p:cBhvr>
                                      <p:tavLst>
                                        <p:tav tm="0">
                                          <p:val>
                                            <p:strVal val="#ppt_x"/>
                                          </p:val>
                                        </p:tav>
                                        <p:tav tm="100000">
                                          <p:val>
                                            <p:strVal val="#ppt_x"/>
                                          </p:val>
                                        </p:tav>
                                      </p:tavLst>
                                    </p:anim>
                                    <p:anim calcmode="lin" valueType="num">
                                      <p:cBhvr>
                                        <p:cTn id="30" dur="1000" fill="hold"/>
                                        <p:tgtEl>
                                          <p:spTgt spid="8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41" presetClass="entr" presetSubtype="0" fill="hold" grpId="0" nodeType="withEffect">
                                  <p:stCondLst>
                                    <p:cond delay="0"/>
                                  </p:stCondLst>
                                  <p:iterate type="lt">
                                    <p:tmPct val="10000"/>
                                  </p:iterate>
                                  <p:childTnLst>
                                    <p:set>
                                      <p:cBhvr>
                                        <p:cTn id="41" dur="1" fill="hold">
                                          <p:stCondLst>
                                            <p:cond delay="0"/>
                                          </p:stCondLst>
                                        </p:cTn>
                                        <p:tgtEl>
                                          <p:spTgt spid="89"/>
                                        </p:tgtEl>
                                        <p:attrNameLst>
                                          <p:attrName>style.visibility</p:attrName>
                                        </p:attrNameLst>
                                      </p:cBhvr>
                                      <p:to>
                                        <p:strVal val="visible"/>
                                      </p:to>
                                    </p:set>
                                    <p:anim calcmode="lin" valueType="num">
                                      <p:cBhvr>
                                        <p:cTn id="42"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89"/>
                                        </p:tgtEl>
                                        <p:attrNameLst>
                                          <p:attrName>ppt_y</p:attrName>
                                        </p:attrNameLst>
                                      </p:cBhvr>
                                      <p:tavLst>
                                        <p:tav tm="0">
                                          <p:val>
                                            <p:strVal val="#ppt_y"/>
                                          </p:val>
                                        </p:tav>
                                        <p:tav tm="100000">
                                          <p:val>
                                            <p:strVal val="#ppt_y"/>
                                          </p:val>
                                        </p:tav>
                                      </p:tavLst>
                                    </p:anim>
                                    <p:anim calcmode="lin" valueType="num">
                                      <p:cBhvr>
                                        <p:cTn id="44"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89"/>
                                        </p:tgtEl>
                                      </p:cBhvr>
                                    </p:animEffect>
                                  </p:childTnLst>
                                </p:cTn>
                              </p:par>
                            </p:childTnLst>
                          </p:cTn>
                        </p:par>
                        <p:par>
                          <p:cTn id="47" fill="hold">
                            <p:stCondLst>
                              <p:cond delay="750"/>
                            </p:stCondLst>
                            <p:childTnLst>
                              <p:par>
                                <p:cTn id="48" presetID="22" presetClass="entr" presetSubtype="4"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wipe(down)">
                                      <p:cBhvr>
                                        <p:cTn id="50" dur="500"/>
                                        <p:tgtEl>
                                          <p:spTgt spid="83"/>
                                        </p:tgtEl>
                                      </p:cBhvr>
                                    </p:animEffect>
                                  </p:childTnLst>
                                </p:cTn>
                              </p:par>
                            </p:childTnLst>
                          </p:cTn>
                        </p:par>
                        <p:par>
                          <p:cTn id="51" fill="hold">
                            <p:stCondLst>
                              <p:cond delay="1250"/>
                            </p:stCondLst>
                            <p:childTnLst>
                              <p:par>
                                <p:cTn id="52" presetID="10"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90"/>
                                        </p:tgtEl>
                                        <p:attrNameLst>
                                          <p:attrName>style.visibility</p:attrName>
                                        </p:attrNameLst>
                                      </p:cBhvr>
                                      <p:to>
                                        <p:strVal val="visible"/>
                                      </p:to>
                                    </p:set>
                                    <p:anim calcmode="lin" valueType="num">
                                      <p:cBhvr>
                                        <p:cTn id="57"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90"/>
                                        </p:tgtEl>
                                        <p:attrNameLst>
                                          <p:attrName>ppt_y</p:attrName>
                                        </p:attrNameLst>
                                      </p:cBhvr>
                                      <p:tavLst>
                                        <p:tav tm="0">
                                          <p:val>
                                            <p:strVal val="#ppt_y"/>
                                          </p:val>
                                        </p:tav>
                                        <p:tav tm="100000">
                                          <p:val>
                                            <p:strVal val="#ppt_y"/>
                                          </p:val>
                                        </p:tav>
                                      </p:tavLst>
                                    </p:anim>
                                    <p:anim calcmode="lin" valueType="num">
                                      <p:cBhvr>
                                        <p:cTn id="59"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90"/>
                                        </p:tgtEl>
                                      </p:cBhvr>
                                    </p:animEffect>
                                  </p:childTnLst>
                                </p:cTn>
                              </p:par>
                            </p:childTnLst>
                          </p:cTn>
                        </p:par>
                        <p:par>
                          <p:cTn id="62" fill="hold">
                            <p:stCondLst>
                              <p:cond delay="2000"/>
                            </p:stCondLst>
                            <p:childTnLst>
                              <p:par>
                                <p:cTn id="63" presetID="22" presetClass="entr" presetSubtype="4"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ipe(down)">
                                      <p:cBhvr>
                                        <p:cTn id="65" dur="500"/>
                                        <p:tgtEl>
                                          <p:spTgt spid="85"/>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fade">
                                      <p:cBhvr>
                                        <p:cTn id="69" dur="500"/>
                                        <p:tgtEl>
                                          <p:spTgt spid="86"/>
                                        </p:tgtEl>
                                      </p:cBhvr>
                                    </p:animEffect>
                                  </p:childTnLst>
                                </p:cTn>
                              </p:par>
                              <p:par>
                                <p:cTn id="70" presetID="41" presetClass="entr" presetSubtype="0" fill="hold" grpId="0" nodeType="withEffect">
                                  <p:stCondLst>
                                    <p:cond delay="0"/>
                                  </p:stCondLst>
                                  <p:iterate type="lt">
                                    <p:tmPct val="10000"/>
                                  </p:iterate>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91"/>
                                        </p:tgtEl>
                                        <p:attrNameLst>
                                          <p:attrName>ppt_y</p:attrName>
                                        </p:attrNameLst>
                                      </p:cBhvr>
                                      <p:tavLst>
                                        <p:tav tm="0">
                                          <p:val>
                                            <p:strVal val="#ppt_y"/>
                                          </p:val>
                                        </p:tav>
                                        <p:tav tm="100000">
                                          <p:val>
                                            <p:strVal val="#ppt_y"/>
                                          </p:val>
                                        </p:tav>
                                      </p:tavLst>
                                    </p:anim>
                                    <p:anim calcmode="lin" valueType="num">
                                      <p:cBhvr>
                                        <p:cTn id="74"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91"/>
                                        </p:tgtEl>
                                      </p:cBhvr>
                                    </p:animEffect>
                                  </p:childTnLst>
                                </p:cTn>
                              </p:par>
                            </p:childTnLst>
                          </p:cTn>
                        </p:par>
                        <p:par>
                          <p:cTn id="77" fill="hold">
                            <p:stCondLst>
                              <p:cond delay="3349"/>
                            </p:stCondLst>
                            <p:childTnLst>
                              <p:par>
                                <p:cTn id="78" presetID="41" presetClass="entr" presetSubtype="0" fill="hold" grpId="0" nodeType="afterEffect" nodePh="1">
                                  <p:stCondLst>
                                    <p:cond delay="0"/>
                                  </p:stCondLst>
                                  <p:endCondLst>
                                    <p:cond evt="begin" delay="0">
                                      <p:tn val="78"/>
                                    </p:cond>
                                  </p:endCondLst>
                                  <p:iterate type="lt">
                                    <p:tmPct val="10000"/>
                                  </p:iterate>
                                  <p:childTnLst>
                                    <p:set>
                                      <p:cBhvr>
                                        <p:cTn id="79" dur="1" fill="hold">
                                          <p:stCondLst>
                                            <p:cond delay="0"/>
                                          </p:stCondLst>
                                        </p:cTn>
                                        <p:tgtEl>
                                          <p:spTgt spid="92"/>
                                        </p:tgtEl>
                                        <p:attrNameLst>
                                          <p:attrName>style.visibility</p:attrName>
                                        </p:attrNameLst>
                                      </p:cBhvr>
                                      <p:to>
                                        <p:strVal val="visible"/>
                                      </p:to>
                                    </p:set>
                                    <p:anim calcmode="lin" valueType="num">
                                      <p:cBhvr>
                                        <p:cTn id="80"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92"/>
                                        </p:tgtEl>
                                        <p:attrNameLst>
                                          <p:attrName>ppt_y</p:attrName>
                                        </p:attrNameLst>
                                      </p:cBhvr>
                                      <p:tavLst>
                                        <p:tav tm="0">
                                          <p:val>
                                            <p:strVal val="#ppt_y"/>
                                          </p:val>
                                        </p:tav>
                                        <p:tav tm="100000">
                                          <p:val>
                                            <p:strVal val="#ppt_y"/>
                                          </p:val>
                                        </p:tav>
                                      </p:tavLst>
                                    </p:anim>
                                    <p:anim calcmode="lin" valueType="num">
                                      <p:cBhvr>
                                        <p:cTn id="82"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5" grpId="0" animBg="1"/>
      <p:bldP spid="86" grpId="0" animBg="1"/>
      <p:bldP spid="89" grpId="0"/>
      <p:bldP spid="90" grpId="0"/>
      <p:bldP spid="91" grpId="0"/>
      <p:bldP spid="92" grpId="0"/>
      <p:bldP spid="1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8915" y="-39596"/>
            <a:ext cx="12241360" cy="68853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工作不足之处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480963"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     技术涉及过少</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sp>
        <p:nvSpPr>
          <p:cNvPr id="40" name="箭头: 右 39"/>
          <p:cNvSpPr/>
          <p:nvPr/>
        </p:nvSpPr>
        <p:spPr>
          <a:xfrm>
            <a:off x="1273051" y="2067069"/>
            <a:ext cx="4104456" cy="7920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仅仅只运用简单的编辑程序</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0634" y="1340769"/>
            <a:ext cx="5299884" cy="5299884"/>
          </a:xfrm>
          <a:prstGeom prst="rect">
            <a:avLst/>
          </a:prstGeom>
        </p:spPr>
      </p:pic>
      <p:sp>
        <p:nvSpPr>
          <p:cNvPr id="42" name="椭圆 41"/>
          <p:cNvSpPr/>
          <p:nvPr/>
        </p:nvSpPr>
        <p:spPr>
          <a:xfrm>
            <a:off x="6241603" y="2178594"/>
            <a:ext cx="2520280" cy="558800"/>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lt"/>
              </a:rPr>
              <a:t>sublime text3.</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dirty="0"/>
          </a:p>
        </p:txBody>
      </p:sp>
      <p:sp>
        <p:nvSpPr>
          <p:cNvPr id="43" name="箭头: 右 42"/>
          <p:cNvSpPr/>
          <p:nvPr/>
        </p:nvSpPr>
        <p:spPr>
          <a:xfrm>
            <a:off x="1273051" y="3100129"/>
            <a:ext cx="4104456" cy="7574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仅仅只运用较少的新技术</a:t>
            </a:r>
            <a:endParaRPr lang="zh-CN" altLang="en-US" dirty="0"/>
          </a:p>
        </p:txBody>
      </p:sp>
      <p:pic>
        <p:nvPicPr>
          <p:cNvPr id="45" name="图片 44"/>
          <p:cNvPicPr>
            <a:picLocks noChangeAspect="1"/>
          </p:cNvPicPr>
          <p:nvPr/>
        </p:nvPicPr>
        <p:blipFill>
          <a:blip r:embed="rId2"/>
          <a:stretch>
            <a:fillRect/>
          </a:stretch>
        </p:blipFill>
        <p:spPr>
          <a:xfrm>
            <a:off x="6030180" y="3210606"/>
            <a:ext cx="2208378" cy="536494"/>
          </a:xfrm>
          <a:prstGeom prst="rect">
            <a:avLst/>
          </a:prstGeom>
          <a:ln>
            <a:noFill/>
          </a:ln>
          <a:effectLst>
            <a:softEdge rad="112500"/>
          </a:effectLst>
        </p:spPr>
      </p:pic>
      <p:sp>
        <p:nvSpPr>
          <p:cNvPr id="48" name="箭头: 右 47"/>
          <p:cNvSpPr/>
          <p:nvPr/>
        </p:nvSpPr>
        <p:spPr>
          <a:xfrm>
            <a:off x="1297120" y="4293096"/>
            <a:ext cx="4080387" cy="7574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仅仅只运用少量的素材</a:t>
            </a:r>
            <a:endParaRPr lang="zh-CN" altLang="en-US" dirty="0"/>
          </a:p>
        </p:txBody>
      </p:sp>
      <p:sp>
        <p:nvSpPr>
          <p:cNvPr id="49" name="椭圆 48"/>
          <p:cNvSpPr/>
          <p:nvPr/>
        </p:nvSpPr>
        <p:spPr>
          <a:xfrm>
            <a:off x="6292247" y="4514050"/>
            <a:ext cx="2469636" cy="536494"/>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文献资料与网页地址</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169595" y="3140967"/>
            <a:ext cx="2566725" cy="718185"/>
            <a:chOff x="5907126" y="3140967"/>
            <a:chExt cx="2566725" cy="718185"/>
          </a:xfrm>
        </p:grpSpPr>
        <p:sp>
          <p:nvSpPr>
            <p:cNvPr id="2" name="椭圆 1"/>
            <p:cNvSpPr/>
            <p:nvPr/>
          </p:nvSpPr>
          <p:spPr>
            <a:xfrm>
              <a:off x="5953571" y="3140967"/>
              <a:ext cx="2520280" cy="716609"/>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 name="文本框 3"/>
            <p:cNvSpPr txBox="1"/>
            <p:nvPr/>
          </p:nvSpPr>
          <p:spPr>
            <a:xfrm>
              <a:off x="5907126" y="3274377"/>
              <a:ext cx="252028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超链接、相对路径和预编     译格式</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randombar(horizontal)">
                                      <p:cBhvr>
                                        <p:cTn id="34" dur="500"/>
                                        <p:tgtEl>
                                          <p:spTgt spid="42"/>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par>
                          <p:cTn id="39" fill="hold">
                            <p:stCondLst>
                              <p:cond delay="3000"/>
                            </p:stCondLst>
                            <p:childTnLst>
                              <p:par>
                                <p:cTn id="40" presetID="14" presetClass="entr" presetSubtype="1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randombar(horizontal)">
                                      <p:cBhvr>
                                        <p:cTn id="42" dur="500"/>
                                        <p:tgtEl>
                                          <p:spTgt spid="5"/>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left)">
                                      <p:cBhvr>
                                        <p:cTn id="46" dur="500"/>
                                        <p:tgtEl>
                                          <p:spTgt spid="48"/>
                                        </p:tgtEl>
                                      </p:cBhvr>
                                    </p:animEffect>
                                  </p:childTnLst>
                                </p:cTn>
                              </p:par>
                            </p:childTnLst>
                          </p:cTn>
                        </p:par>
                        <p:par>
                          <p:cTn id="47" fill="hold">
                            <p:stCondLst>
                              <p:cond delay="4000"/>
                            </p:stCondLst>
                            <p:childTnLst>
                              <p:par>
                                <p:cTn id="48" presetID="14" presetClass="entr" presetSubtype="1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par>
                                <p:cTn id="51" presetID="2" presetClass="entr" presetSubtype="4"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0" grpId="0" animBg="1"/>
      <p:bldP spid="42" grpId="0" animBg="1"/>
      <p:bldP spid="43" grpId="0" animBg="1"/>
      <p:bldP spid="48" grpId="0" animBg="1"/>
      <p:bldP spid="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989" y="1721666"/>
            <a:ext cx="5400675" cy="5400675"/>
          </a:xfrm>
          <a:prstGeom prst="rect">
            <a:avLst/>
          </a:prstGeom>
        </p:spPr>
      </p:pic>
      <p:sp>
        <p:nvSpPr>
          <p:cNvPr id="36" name="矩形 35"/>
          <p:cNvSpPr/>
          <p:nvPr/>
        </p:nvSpPr>
        <p:spPr>
          <a:xfrm>
            <a:off x="-68865" y="-31021"/>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工作不足之处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     </a:t>
            </a:r>
            <a:endParaRPr lang="en-US" altLang="zh-CN" sz="2000" b="1" dirty="0">
              <a:solidFill>
                <a:srgbClr val="5C6D7D"/>
              </a:solidFill>
              <a:latin typeface="微软雅黑" panose="020B0503020204020204" pitchFamily="34" charset="-122"/>
              <a:ea typeface="微软雅黑" panose="020B0503020204020204" pitchFamily="34" charset="-122"/>
            </a:endParaRPr>
          </a:p>
          <a:p>
            <a:r>
              <a:rPr lang="zh-CN" altLang="en-US" sz="3300" b="1" dirty="0">
                <a:solidFill>
                  <a:srgbClr val="5C6D7D"/>
                </a:solidFill>
                <a:latin typeface="微软雅黑" panose="020B0503020204020204" pitchFamily="34" charset="-122"/>
                <a:ea typeface="微软雅黑" panose="020B0503020204020204" pitchFamily="34" charset="-122"/>
              </a:rPr>
              <a:t>   网页色彩单一</a:t>
            </a:r>
            <a:endParaRPr lang="en-US" altLang="zh-CN" sz="3300" b="1" dirty="0">
              <a:solidFill>
                <a:srgbClr val="5C6D7D"/>
              </a:solidFill>
              <a:latin typeface="微软雅黑" panose="020B0503020204020204" pitchFamily="34" charset="-122"/>
              <a:ea typeface="微软雅黑" panose="020B0503020204020204" pitchFamily="34" charset="-122"/>
            </a:endParaRPr>
          </a:p>
          <a:p>
            <a:endParaRPr lang="en-US" altLang="zh-CN" sz="2000" b="1" dirty="0">
              <a:solidFill>
                <a:srgbClr val="5C6D7D"/>
              </a:solidFill>
              <a:latin typeface="微软雅黑" panose="020B0503020204020204" pitchFamily="34" charset="-122"/>
              <a:ea typeface="微软雅黑" panose="020B0503020204020204" pitchFamily="34" charset="-122"/>
            </a:endParaRPr>
          </a:p>
        </p:txBody>
      </p:sp>
      <p:sp>
        <p:nvSpPr>
          <p:cNvPr id="40" name="矩形 39"/>
          <p:cNvSpPr/>
          <p:nvPr/>
        </p:nvSpPr>
        <p:spPr>
          <a:xfrm>
            <a:off x="7648023" y="1746468"/>
            <a:ext cx="1877419"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anose="020B0503020204020204" pitchFamily="34" charset="-122"/>
                <a:ea typeface="微软雅黑" panose="020B0503020204020204" pitchFamily="34" charset="-122"/>
              </a:rPr>
              <a:t>图片应用过少</a:t>
            </a: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7635059" y="3925570"/>
            <a:ext cx="3005933" cy="430879"/>
          </a:xfrm>
          <a:prstGeom prst="rect">
            <a:avLst/>
          </a:prstGeom>
        </p:spPr>
        <p:txBody>
          <a:bodyPr wrap="none" lIns="91431" tIns="45716" rIns="91431" bIns="45716">
            <a:spAutoFit/>
          </a:bodyPr>
          <a:lstStyle/>
          <a:p>
            <a:r>
              <a:rPr lang="zh-CN" altLang="en-US" sz="2200" b="1" dirty="0">
                <a:solidFill>
                  <a:schemeClr val="tx1">
                    <a:lumMod val="75000"/>
                    <a:lumOff val="25000"/>
                  </a:schemeClr>
                </a:solidFill>
                <a:latin typeface="微软雅黑" panose="020B0503020204020204" pitchFamily="34" charset="-122"/>
                <a:ea typeface="微软雅黑" panose="020B0503020204020204" pitchFamily="34" charset="-122"/>
              </a:rPr>
              <a:t>网页段落划分过于简洁</a:t>
            </a: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1654374" y="2802863"/>
            <a:ext cx="2441676" cy="430879"/>
          </a:xfrm>
          <a:prstGeom prst="rect">
            <a:avLst/>
          </a:prstGeom>
        </p:spPr>
        <p:txBody>
          <a:bodyPr wrap="none" lIns="91431" tIns="45716" rIns="91431" bIns="45716">
            <a:spAutoFit/>
          </a:bodyPr>
          <a:lstStyle/>
          <a:p>
            <a:pPr algn="r"/>
            <a:r>
              <a:rPr lang="zh-CN" altLang="en-US" sz="2200" b="1" dirty="0">
                <a:solidFill>
                  <a:schemeClr val="tx1">
                    <a:lumMod val="75000"/>
                    <a:lumOff val="25000"/>
                  </a:schemeClr>
                </a:solidFill>
                <a:latin typeface="微软雅黑" panose="020B0503020204020204" pitchFamily="34" charset="-122"/>
                <a:ea typeface="微软雅黑" panose="020B0503020204020204" pitchFamily="34" charset="-122"/>
              </a:rPr>
              <a:t>网页字体格式单调</a:t>
            </a: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等腰三角形 42"/>
          <p:cNvSpPr>
            <a:spLocks noChangeAspect="1" noChangeArrowheads="1"/>
          </p:cNvSpPr>
          <p:nvPr/>
        </p:nvSpPr>
        <p:spPr bwMode="auto">
          <a:xfrm rot="5400000" flipV="1">
            <a:off x="7339678" y="2255403"/>
            <a:ext cx="239249" cy="206315"/>
          </a:xfrm>
          <a:prstGeom prst="triangle">
            <a:avLst>
              <a:gd name="adj" fmla="val 50000"/>
            </a:avLst>
          </a:prstGeom>
          <a:solidFill>
            <a:srgbClr val="FC4B41"/>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44" name="矩形 47"/>
          <p:cNvSpPr>
            <a:spLocks noChangeArrowheads="1"/>
          </p:cNvSpPr>
          <p:nvPr/>
        </p:nvSpPr>
        <p:spPr bwMode="auto">
          <a:xfrm>
            <a:off x="7635061" y="2161206"/>
            <a:ext cx="2822407"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333333"/>
                </a:solidFill>
                <a:sym typeface="微软雅黑" panose="020B0503020204020204" pitchFamily="34" charset="-122"/>
              </a:rPr>
              <a:t>建立网页时仅背景插入图片，对于图片的应用不足，造成网页观赏时过于枯燥。</a:t>
            </a:r>
            <a:endParaRPr lang="zh-CN" altLang="en-US" sz="1400" dirty="0">
              <a:solidFill>
                <a:srgbClr val="333333"/>
              </a:solidFill>
              <a:sym typeface="微软雅黑" panose="020B0503020204020204" pitchFamily="34" charset="-122"/>
            </a:endParaRPr>
          </a:p>
        </p:txBody>
      </p:sp>
      <p:sp>
        <p:nvSpPr>
          <p:cNvPr id="45" name="等腰三角形 18"/>
          <p:cNvSpPr>
            <a:spLocks noChangeAspect="1" noChangeArrowheads="1"/>
          </p:cNvSpPr>
          <p:nvPr/>
        </p:nvSpPr>
        <p:spPr bwMode="auto">
          <a:xfrm rot="5400000" flipV="1">
            <a:off x="7339678" y="4438471"/>
            <a:ext cx="239249" cy="206315"/>
          </a:xfrm>
          <a:prstGeom prst="triangle">
            <a:avLst>
              <a:gd name="adj" fmla="val 50000"/>
            </a:avLst>
          </a:prstGeom>
          <a:solidFill>
            <a:srgbClr val="FC4B41"/>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46" name="矩形 47"/>
          <p:cNvSpPr>
            <a:spLocks noChangeArrowheads="1"/>
          </p:cNvSpPr>
          <p:nvPr/>
        </p:nvSpPr>
        <p:spPr bwMode="auto">
          <a:xfrm>
            <a:off x="7635061" y="4344278"/>
            <a:ext cx="2822407"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333333"/>
                </a:solidFill>
                <a:sym typeface="微软雅黑" panose="020B0503020204020204" pitchFamily="34" charset="-122"/>
              </a:rPr>
              <a:t>各分段都集中在一块区域内，使得网页看起来内容较少。</a:t>
            </a:r>
            <a:endParaRPr lang="zh-CN" altLang="en-US" sz="1400" dirty="0">
              <a:solidFill>
                <a:srgbClr val="333333"/>
              </a:solidFill>
              <a:sym typeface="微软雅黑" panose="020B0503020204020204" pitchFamily="34" charset="-122"/>
            </a:endParaRPr>
          </a:p>
        </p:txBody>
      </p:sp>
      <p:sp>
        <p:nvSpPr>
          <p:cNvPr id="47" name="等腰三角形 18"/>
          <p:cNvSpPr>
            <a:spLocks noChangeAspect="1" noChangeArrowheads="1"/>
          </p:cNvSpPr>
          <p:nvPr/>
        </p:nvSpPr>
        <p:spPr bwMode="auto">
          <a:xfrm rot="16200000" flipH="1" flipV="1">
            <a:off x="4269367" y="3308515"/>
            <a:ext cx="239249" cy="206315"/>
          </a:xfrm>
          <a:prstGeom prst="triangle">
            <a:avLst>
              <a:gd name="adj" fmla="val 50000"/>
            </a:avLst>
          </a:prstGeom>
          <a:solidFill>
            <a:srgbClr val="FC4B41"/>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sym typeface="微软雅黑" panose="020B0503020204020204" pitchFamily="34" charset="-122"/>
            </a:endParaRPr>
          </a:p>
        </p:txBody>
      </p:sp>
      <p:sp>
        <p:nvSpPr>
          <p:cNvPr id="48" name="矩形 47"/>
          <p:cNvSpPr>
            <a:spLocks noChangeArrowheads="1"/>
          </p:cNvSpPr>
          <p:nvPr/>
        </p:nvSpPr>
        <p:spPr bwMode="auto">
          <a:xfrm>
            <a:off x="1777107" y="3214314"/>
            <a:ext cx="244325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333333"/>
                </a:solidFill>
                <a:sym typeface="微软雅黑" panose="020B0503020204020204" pitchFamily="34" charset="-122"/>
              </a:rPr>
              <a:t>网页的字体多数为黑体字，未体现侧重点，无法应有多彩字体以确定侧重点。</a:t>
            </a:r>
            <a:endParaRPr lang="zh-CN" altLang="en-US" sz="1400" dirty="0">
              <a:solidFill>
                <a:srgbClr val="333333"/>
              </a:solidFill>
              <a:sym typeface="微软雅黑" panose="020B0503020204020204" pitchFamily="34" charset="-122"/>
            </a:endParaRPr>
          </a:p>
        </p:txBody>
      </p:sp>
      <p:sp>
        <p:nvSpPr>
          <p:cNvPr id="49" name="形状 48"/>
          <p:cNvSpPr/>
          <p:nvPr/>
        </p:nvSpPr>
        <p:spPr>
          <a:xfrm>
            <a:off x="4635277" y="2731047"/>
            <a:ext cx="1867985" cy="1868267"/>
          </a:xfrm>
          <a:prstGeom prst="leftCircularArrow">
            <a:avLst>
              <a:gd name="adj1" fmla="val 8909"/>
              <a:gd name="adj2" fmla="val 1142322"/>
              <a:gd name="adj3" fmla="val 6293598"/>
              <a:gd name="adj4" fmla="val 18900002"/>
              <a:gd name="adj5" fmla="val 12500"/>
            </a:avLst>
          </a:prstGeom>
          <a:solidFill>
            <a:srgbClr val="5C6D7D"/>
          </a:solidFill>
          <a:ln>
            <a:noFill/>
          </a:ln>
          <a:effectLst/>
        </p:spPr>
        <p:style>
          <a:lnRef idx="0">
            <a:scrgbClr r="0" g="0" b="0"/>
          </a:lnRef>
          <a:fillRef idx="3">
            <a:scrgbClr r="0" g="0" b="0"/>
          </a:fillRef>
          <a:effectRef idx="2">
            <a:scrgbClr r="0" g="0" b="0"/>
          </a:effectRef>
          <a:fontRef idx="minor">
            <a:schemeClr val="lt1"/>
          </a:fontRef>
        </p:style>
      </p:sp>
      <p:sp>
        <p:nvSpPr>
          <p:cNvPr id="50" name="空心弧 49"/>
          <p:cNvSpPr/>
          <p:nvPr/>
        </p:nvSpPr>
        <p:spPr>
          <a:xfrm>
            <a:off x="5305528" y="3953591"/>
            <a:ext cx="1604887" cy="1605530"/>
          </a:xfrm>
          <a:prstGeom prst="blockArc">
            <a:avLst>
              <a:gd name="adj1" fmla="val 13624405"/>
              <a:gd name="adj2" fmla="val 17228224"/>
              <a:gd name="adj3" fmla="val 11481"/>
            </a:avLst>
          </a:prstGeom>
          <a:solidFill>
            <a:srgbClr val="5C6D7D"/>
          </a:solidFill>
          <a:ln>
            <a:noFill/>
          </a:ln>
          <a:effectLst/>
        </p:spPr>
        <p:style>
          <a:lnRef idx="0">
            <a:scrgbClr r="0" g="0" b="0"/>
          </a:lnRef>
          <a:fillRef idx="3">
            <a:scrgbClr r="0" g="0" b="0"/>
          </a:fillRef>
          <a:effectRef idx="2">
            <a:scrgbClr r="0" g="0" b="0"/>
          </a:effectRef>
          <a:fontRef idx="minor">
            <a:schemeClr val="lt1"/>
          </a:fontRef>
        </p:style>
      </p:sp>
      <p:grpSp>
        <p:nvGrpSpPr>
          <p:cNvPr id="51" name="组合 50"/>
          <p:cNvGrpSpPr/>
          <p:nvPr/>
        </p:nvGrpSpPr>
        <p:grpSpPr>
          <a:xfrm rot="2736489">
            <a:off x="5853855" y="2268800"/>
            <a:ext cx="578227" cy="506765"/>
            <a:chOff x="4212441" y="1835306"/>
            <a:chExt cx="645570" cy="565784"/>
          </a:xfrm>
          <a:solidFill>
            <a:srgbClr val="5C6D7D"/>
          </a:solidFill>
        </p:grpSpPr>
        <p:sp>
          <p:nvSpPr>
            <p:cNvPr id="52" name="Freeform 143"/>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54" name="Freeform 144"/>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55" name="Freeform 145"/>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56" name="Freeform 146"/>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grpSp>
      <p:grpSp>
        <p:nvGrpSpPr>
          <p:cNvPr id="57" name="组合 56"/>
          <p:cNvGrpSpPr/>
          <p:nvPr/>
        </p:nvGrpSpPr>
        <p:grpSpPr>
          <a:xfrm>
            <a:off x="5277283" y="3424611"/>
            <a:ext cx="554403" cy="442165"/>
            <a:chOff x="3009633" y="2833220"/>
            <a:chExt cx="591168" cy="471487"/>
          </a:xfrm>
          <a:solidFill>
            <a:srgbClr val="5C6D7D"/>
          </a:solidFill>
        </p:grpSpPr>
        <p:sp>
          <p:nvSpPr>
            <p:cNvPr id="58"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59"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60"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grpSp>
      <p:grpSp>
        <p:nvGrpSpPr>
          <p:cNvPr id="61" name="组合 60"/>
          <p:cNvGrpSpPr/>
          <p:nvPr/>
        </p:nvGrpSpPr>
        <p:grpSpPr>
          <a:xfrm>
            <a:off x="5864139" y="4479150"/>
            <a:ext cx="425157" cy="554407"/>
            <a:chOff x="6889388" y="2720789"/>
            <a:chExt cx="453350" cy="591172"/>
          </a:xfrm>
          <a:solidFill>
            <a:srgbClr val="5C6D7D"/>
          </a:solidFill>
        </p:grpSpPr>
        <p:sp>
          <p:nvSpPr>
            <p:cNvPr id="62"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sp>
          <p:nvSpPr>
            <p:cNvPr id="63" name="Freeform 198"/>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p:spPr>
          <p:txBody>
            <a:bodyPr vert="horz" wrap="square" lIns="121920" tIns="60960" rIns="121920" bIns="60960" numCol="1" anchor="t" anchorCtr="0" compatLnSpc="1"/>
            <a:lstStyle/>
            <a:p>
              <a:endParaRPr lang="zh-CN" altLang="en-US" sz="2490">
                <a:solidFill>
                  <a:schemeClr val="tx1">
                    <a:lumMod val="65000"/>
                    <a:lumOff val="35000"/>
                  </a:schemeClr>
                </a:solidFill>
              </a:endParaRPr>
            </a:p>
          </p:txBody>
        </p:sp>
      </p:grpSp>
      <p:sp>
        <p:nvSpPr>
          <p:cNvPr id="90" name="空心弧 89"/>
          <p:cNvSpPr/>
          <p:nvPr/>
        </p:nvSpPr>
        <p:spPr>
          <a:xfrm>
            <a:off x="5305528" y="3953591"/>
            <a:ext cx="1604887" cy="1605530"/>
          </a:xfrm>
          <a:prstGeom prst="blockArc">
            <a:avLst>
              <a:gd name="adj1" fmla="val 17085111"/>
              <a:gd name="adj2" fmla="val 10799997"/>
              <a:gd name="adj3" fmla="val 11504"/>
            </a:avLst>
          </a:prstGeom>
          <a:solidFill>
            <a:srgbClr val="5C6D7D"/>
          </a:solidFill>
          <a:ln>
            <a:noFill/>
          </a:ln>
          <a:effectLst/>
        </p:spPr>
        <p:style>
          <a:lnRef idx="0">
            <a:scrgbClr r="0" g="0" b="0"/>
          </a:lnRef>
          <a:fillRef idx="3">
            <a:scrgbClr r="0" g="0" b="0"/>
          </a:fillRef>
          <a:effectRef idx="2">
            <a:scrgbClr r="0" g="0" b="0"/>
          </a:effectRef>
          <a:fontRef idx="minor">
            <a:schemeClr val="lt1"/>
          </a:fontRef>
        </p:style>
      </p:sp>
      <p:sp>
        <p:nvSpPr>
          <p:cNvPr id="91" name="任意多边形 90"/>
          <p:cNvSpPr/>
          <p:nvPr/>
        </p:nvSpPr>
        <p:spPr>
          <a:xfrm rot="17307692">
            <a:off x="5663027" y="2214108"/>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
        <p:nvSpPr>
          <p:cNvPr id="92" name="任意多边形 91"/>
          <p:cNvSpPr/>
          <p:nvPr/>
        </p:nvSpPr>
        <p:spPr>
          <a:xfrm rot="17307692">
            <a:off x="5266953" y="1762962"/>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wipe(down)">
                                      <p:cBhvr>
                                        <p:cTn id="30" dur="350"/>
                                        <p:tgtEl>
                                          <p:spTgt spid="92"/>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wipe(up)">
                                      <p:cBhvr>
                                        <p:cTn id="34" dur="600"/>
                                        <p:tgtEl>
                                          <p:spTgt spid="91"/>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par>
                          <p:cTn id="39" fill="hold">
                            <p:stCondLst>
                              <p:cond delay="3500"/>
                            </p:stCondLst>
                            <p:childTnLst>
                              <p:par>
                                <p:cTn id="40" presetID="1" presetClass="entr" presetSubtype="0"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26" presetClass="emph" presetSubtype="0" fill="hold" grpId="1" nodeType="withEffect">
                                  <p:stCondLst>
                                    <p:cond delay="0"/>
                                  </p:stCondLst>
                                  <p:childTnLst>
                                    <p:animEffect transition="out" filter="fade">
                                      <p:cBhvr>
                                        <p:cTn id="43" dur="500" tmFilter="0, 0; .2, .5; .8, .5; 1, 0"/>
                                        <p:tgtEl>
                                          <p:spTgt spid="43"/>
                                        </p:tgtEl>
                                      </p:cBhvr>
                                    </p:animEffect>
                                    <p:animScale>
                                      <p:cBhvr>
                                        <p:cTn id="44" dur="250" autoRev="1" fill="hold"/>
                                        <p:tgtEl>
                                          <p:spTgt spid="43"/>
                                        </p:tgtEl>
                                      </p:cBhvr>
                                      <p:by x="105000" y="105000"/>
                                    </p:animScale>
                                  </p:childTnLst>
                                </p:cTn>
                              </p:par>
                            </p:childTnLst>
                          </p:cTn>
                        </p:par>
                        <p:par>
                          <p:cTn id="45" fill="hold">
                            <p:stCondLst>
                              <p:cond delay="3500"/>
                            </p:stCondLst>
                            <p:childTnLst>
                              <p:par>
                                <p:cTn id="46" presetID="22" presetClass="entr" presetSubtype="8"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up)">
                                      <p:cBhvr>
                                        <p:cTn id="55" dur="750"/>
                                        <p:tgtEl>
                                          <p:spTgt spid="49"/>
                                        </p:tgtEl>
                                      </p:cBhvr>
                                    </p:animEffect>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550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26" presetClass="emph" presetSubtype="0" fill="hold" grpId="1" nodeType="withEffect">
                                  <p:stCondLst>
                                    <p:cond delay="0"/>
                                  </p:stCondLst>
                                  <p:childTnLst>
                                    <p:animEffect transition="out" filter="fade">
                                      <p:cBhvr>
                                        <p:cTn id="64" dur="500" tmFilter="0, 0; .2, .5; .8, .5; 1, 0"/>
                                        <p:tgtEl>
                                          <p:spTgt spid="47"/>
                                        </p:tgtEl>
                                      </p:cBhvr>
                                    </p:animEffect>
                                    <p:animScale>
                                      <p:cBhvr>
                                        <p:cTn id="65" dur="250" autoRev="1" fill="hold"/>
                                        <p:tgtEl>
                                          <p:spTgt spid="47"/>
                                        </p:tgtEl>
                                      </p:cBhvr>
                                      <p:by x="105000" y="105000"/>
                                    </p:animScale>
                                  </p:childTnLst>
                                </p:cTn>
                              </p:par>
                            </p:childTnLst>
                          </p:cTn>
                        </p:par>
                        <p:par>
                          <p:cTn id="66" fill="hold">
                            <p:stCondLst>
                              <p:cond delay="5500"/>
                            </p:stCondLst>
                            <p:childTnLst>
                              <p:par>
                                <p:cTn id="67" presetID="22" presetClass="entr" presetSubtype="2"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right)">
                                      <p:cBhvr>
                                        <p:cTn id="69" dur="500"/>
                                        <p:tgtEl>
                                          <p:spTgt spid="42"/>
                                        </p:tgtEl>
                                      </p:cBhvr>
                                    </p:animEffect>
                                  </p:childTnLst>
                                </p:cTn>
                              </p:par>
                            </p:childTnLst>
                          </p:cTn>
                        </p:par>
                        <p:par>
                          <p:cTn id="70" fill="hold">
                            <p:stCondLst>
                              <p:cond delay="6000"/>
                            </p:stCondLst>
                            <p:childTnLst>
                              <p:par>
                                <p:cTn id="71" presetID="22" presetClass="entr" presetSubtype="2"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right)">
                                      <p:cBhvr>
                                        <p:cTn id="73" dur="500"/>
                                        <p:tgtEl>
                                          <p:spTgt spid="48"/>
                                        </p:tgtEl>
                                      </p:cBhvr>
                                    </p:animEffect>
                                  </p:childTnLst>
                                </p:cTn>
                              </p:par>
                            </p:childTnLst>
                          </p:cTn>
                        </p:par>
                        <p:par>
                          <p:cTn id="74" fill="hold">
                            <p:stCondLst>
                              <p:cond delay="6500"/>
                            </p:stCondLst>
                            <p:childTnLst>
                              <p:par>
                                <p:cTn id="75" presetID="22" presetClass="entr" presetSubtype="8"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left)">
                                      <p:cBhvr>
                                        <p:cTn id="77" dur="250"/>
                                        <p:tgtEl>
                                          <p:spTgt spid="50"/>
                                        </p:tgtEl>
                                      </p:cBhvr>
                                    </p:animEffect>
                                  </p:childTnLst>
                                </p:cTn>
                              </p:par>
                            </p:childTnLst>
                          </p:cTn>
                        </p:par>
                        <p:par>
                          <p:cTn id="78" fill="hold">
                            <p:stCondLst>
                              <p:cond delay="7000"/>
                            </p:stCondLst>
                            <p:childTnLst>
                              <p:par>
                                <p:cTn id="79" presetID="21" presetClass="entr" presetSubtype="1" fill="hold" nodeType="after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wheel(1)">
                                      <p:cBhvr>
                                        <p:cTn id="81" dur="1000"/>
                                        <p:tgtEl>
                                          <p:spTgt spid="90"/>
                                        </p:tgtEl>
                                      </p:cBhvr>
                                    </p:animEffect>
                                  </p:childTnLst>
                                </p:cTn>
                              </p:par>
                            </p:childTnLst>
                          </p:cTn>
                        </p:par>
                        <p:par>
                          <p:cTn id="82" fill="hold">
                            <p:stCondLst>
                              <p:cond delay="8000"/>
                            </p:stCondLst>
                            <p:childTnLst>
                              <p:par>
                                <p:cTn id="83" presetID="10" presetClass="entr" presetSubtype="0" fill="hold" nodeType="after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par>
                          <p:cTn id="86" fill="hold">
                            <p:stCondLst>
                              <p:cond delay="8500"/>
                            </p:stCondLst>
                            <p:childTnLst>
                              <p:par>
                                <p:cTn id="87" presetID="1" presetClass="entr" presetSubtype="0" fill="hold" grpId="0" nodeType="after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26" presetClass="emph" presetSubtype="0" fill="hold" grpId="1" nodeType="withEffect">
                                  <p:stCondLst>
                                    <p:cond delay="0"/>
                                  </p:stCondLst>
                                  <p:childTnLst>
                                    <p:animEffect transition="out" filter="fade">
                                      <p:cBhvr>
                                        <p:cTn id="90" dur="500" tmFilter="0, 0; .2, .5; .8, .5; 1, 0"/>
                                        <p:tgtEl>
                                          <p:spTgt spid="45"/>
                                        </p:tgtEl>
                                      </p:cBhvr>
                                    </p:animEffect>
                                    <p:animScale>
                                      <p:cBhvr>
                                        <p:cTn id="91" dur="250" autoRev="1" fill="hold"/>
                                        <p:tgtEl>
                                          <p:spTgt spid="45"/>
                                        </p:tgtEl>
                                      </p:cBhvr>
                                      <p:by x="105000" y="105000"/>
                                    </p:animScale>
                                  </p:childTnLst>
                                </p:cTn>
                              </p:par>
                            </p:childTnLst>
                          </p:cTn>
                        </p:par>
                        <p:par>
                          <p:cTn id="92" fill="hold">
                            <p:stCondLst>
                              <p:cond delay="8500"/>
                            </p:stCondLst>
                            <p:childTnLst>
                              <p:par>
                                <p:cTn id="93" presetID="22" presetClass="entr" presetSubtype="8"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left)">
                                      <p:cBhvr>
                                        <p:cTn id="95" dur="500"/>
                                        <p:tgtEl>
                                          <p:spTgt spid="4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left)">
                                      <p:cBhvr>
                                        <p:cTn id="98" dur="50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 calcmode="lin" valueType="num">
                                      <p:cBhvr additive="base">
                                        <p:cTn id="103" dur="500" fill="hold"/>
                                        <p:tgtEl>
                                          <p:spTgt spid="6"/>
                                        </p:tgtEl>
                                        <p:attrNameLst>
                                          <p:attrName>ppt_x</p:attrName>
                                        </p:attrNameLst>
                                      </p:cBhvr>
                                      <p:tavLst>
                                        <p:tav tm="0">
                                          <p:val>
                                            <p:strVal val="#ppt_x"/>
                                          </p:val>
                                        </p:tav>
                                        <p:tav tm="100000">
                                          <p:val>
                                            <p:strVal val="#ppt_x"/>
                                          </p:val>
                                        </p:tav>
                                      </p:tavLst>
                                    </p:anim>
                                    <p:anim calcmode="lin" valueType="num">
                                      <p:cBhvr additive="base">
                                        <p:cTn id="10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40" grpId="0"/>
      <p:bldP spid="41" grpId="0"/>
      <p:bldP spid="42" grpId="0"/>
      <p:bldP spid="43" grpId="0" animBg="1"/>
      <p:bldP spid="43" grpId="1" animBg="1"/>
      <p:bldP spid="44" grpId="0"/>
      <p:bldP spid="45" grpId="0" animBg="1"/>
      <p:bldP spid="45" grpId="1" animBg="1"/>
      <p:bldP spid="46" grpId="0"/>
      <p:bldP spid="47" grpId="0" animBg="1"/>
      <p:bldP spid="47" grpId="1" animBg="1"/>
      <p:bldP spid="48" grpId="0"/>
      <p:bldP spid="91" grpId="0" animBg="1"/>
      <p:bldP spid="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93" y="-26052"/>
            <a:ext cx="12241360" cy="6882717"/>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6052"/>
            <a:ext cx="12241360" cy="6884052"/>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工作不足之处</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408955" y="872716"/>
            <a:ext cx="2808312" cy="468052"/>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        </a:t>
            </a:r>
            <a:r>
              <a:rPr lang="zh-CN" altLang="en-US" sz="2600" b="1" dirty="0">
                <a:solidFill>
                  <a:srgbClr val="5C6D7D"/>
                </a:solidFill>
                <a:latin typeface="微软雅黑" panose="020B0503020204020204" pitchFamily="34" charset="-122"/>
                <a:ea typeface="微软雅黑" panose="020B0503020204020204" pitchFamily="34" charset="-122"/>
              </a:rPr>
              <a:t>网页功能不够完善</a:t>
            </a:r>
            <a:endParaRPr lang="en-US" altLang="zh-CN" sz="2600" b="1" dirty="0">
              <a:solidFill>
                <a:srgbClr val="5C6D7D"/>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3557945" y="2553514"/>
            <a:ext cx="5513168" cy="764070"/>
          </a:xfrm>
          <a:prstGeom prst="roundRect">
            <a:avLst>
              <a:gd name="adj" fmla="val 50000"/>
            </a:avLst>
          </a:prstGeom>
          <a:solidFill>
            <a:srgbClr val="5C6D7D">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ED3B8"/>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476400" y="2104118"/>
            <a:ext cx="1230525" cy="1688231"/>
            <a:chOff x="1032992" y="2432634"/>
            <a:chExt cx="1230525" cy="1688231"/>
          </a:xfrm>
        </p:grpSpPr>
        <p:sp>
          <p:nvSpPr>
            <p:cNvPr id="64" name="任意多边形 63"/>
            <p:cNvSpPr/>
            <p:nvPr/>
          </p:nvSpPr>
          <p:spPr>
            <a:xfrm>
              <a:off x="1067786" y="2432634"/>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FC4B4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KSO_Shape"/>
            <p:cNvSpPr/>
            <p:nvPr/>
          </p:nvSpPr>
          <p:spPr bwMode="auto">
            <a:xfrm>
              <a:off x="1450338" y="2837335"/>
              <a:ext cx="430626" cy="43941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66" name="文本框 6"/>
            <p:cNvSpPr txBox="1"/>
            <p:nvPr/>
          </p:nvSpPr>
          <p:spPr>
            <a:xfrm>
              <a:off x="1032992" y="3398149"/>
              <a:ext cx="1193800" cy="371984"/>
            </a:xfrm>
            <a:prstGeom prst="rect">
              <a:avLst/>
            </a:prstGeom>
            <a:noFill/>
          </p:spPr>
          <p:txBody>
            <a:bodyPr wrap="square" rtlCol="0">
              <a:spAutoFit/>
            </a:bodyPr>
            <a:lstStyle/>
            <a:p>
              <a:pPr algn="ctr"/>
              <a:r>
                <a:rPr lang="zh-CN" altLang="en-US" dirty="0">
                  <a:solidFill>
                    <a:schemeClr val="bg1"/>
                  </a:solidFill>
                  <a:latin typeface="造字工房悦圆演示版常规体" pitchFamily="50" charset="-122"/>
                  <a:ea typeface="造字工房悦圆演示版常规体" pitchFamily="50" charset="-122"/>
                </a:rPr>
                <a:t> 第一点</a:t>
              </a:r>
              <a:endParaRPr lang="zh-CN" altLang="en-US" dirty="0">
                <a:solidFill>
                  <a:schemeClr val="bg1"/>
                </a:solidFill>
                <a:latin typeface="造字工房悦圆演示版常规体" pitchFamily="50" charset="-122"/>
                <a:ea typeface="造字工房悦圆演示版常规体" pitchFamily="50" charset="-122"/>
              </a:endParaRPr>
            </a:p>
          </p:txBody>
        </p:sp>
      </p:grpSp>
      <p:grpSp>
        <p:nvGrpSpPr>
          <p:cNvPr id="67" name="组合 66"/>
          <p:cNvGrpSpPr/>
          <p:nvPr/>
        </p:nvGrpSpPr>
        <p:grpSpPr>
          <a:xfrm>
            <a:off x="2698644" y="2676142"/>
            <a:ext cx="1238805" cy="1688231"/>
            <a:chOff x="2255236" y="3004658"/>
            <a:chExt cx="1238805" cy="1688231"/>
          </a:xfrm>
        </p:grpSpPr>
        <p:sp>
          <p:nvSpPr>
            <p:cNvPr id="68" name="任意多边形 67"/>
            <p:cNvSpPr/>
            <p:nvPr/>
          </p:nvSpPr>
          <p:spPr>
            <a:xfrm flipH="1">
              <a:off x="2298310" y="3004658"/>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69" name="KSO_Shape"/>
            <p:cNvSpPr/>
            <p:nvPr/>
          </p:nvSpPr>
          <p:spPr bwMode="auto">
            <a:xfrm>
              <a:off x="2675625" y="3406937"/>
              <a:ext cx="441100" cy="441836"/>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70" name="文本框 85"/>
            <p:cNvSpPr txBox="1"/>
            <p:nvPr/>
          </p:nvSpPr>
          <p:spPr>
            <a:xfrm>
              <a:off x="2255236" y="3965724"/>
              <a:ext cx="119380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 第二点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1" name="直接连接符 70"/>
          <p:cNvCxnSpPr/>
          <p:nvPr/>
        </p:nvCxnSpPr>
        <p:spPr>
          <a:xfrm>
            <a:off x="2827797" y="2123368"/>
            <a:ext cx="973171" cy="0"/>
          </a:xfrm>
          <a:prstGeom prst="line">
            <a:avLst/>
          </a:prstGeom>
          <a:ln>
            <a:solidFill>
              <a:srgbClr val="5C6D7D"/>
            </a:solidFill>
            <a:tailEnd type="ova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972243" y="2914492"/>
            <a:ext cx="973171" cy="0"/>
          </a:xfrm>
          <a:prstGeom prst="line">
            <a:avLst/>
          </a:prstGeom>
          <a:ln>
            <a:solidFill>
              <a:srgbClr val="5C6D7D"/>
            </a:solidFill>
            <a:tailEnd type="ova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222413" y="3637208"/>
            <a:ext cx="973171" cy="0"/>
          </a:xfrm>
          <a:prstGeom prst="line">
            <a:avLst/>
          </a:prstGeom>
          <a:ln>
            <a:solidFill>
              <a:srgbClr val="5C6D7D"/>
            </a:solidFill>
            <a:tailEnd type="oval"/>
          </a:ln>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a:off x="4945414" y="3344526"/>
            <a:ext cx="5315962" cy="764070"/>
          </a:xfrm>
          <a:prstGeom prst="roundRect">
            <a:avLst>
              <a:gd name="adj" fmla="val 50000"/>
            </a:avLst>
          </a:prstGeom>
          <a:solidFill>
            <a:srgbClr val="5C6D7D">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ED3B8"/>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3015851" y="1760350"/>
            <a:ext cx="5157145" cy="764070"/>
          </a:xfrm>
          <a:prstGeom prst="roundRect">
            <a:avLst>
              <a:gd name="adj" fmla="val 50000"/>
            </a:avLst>
          </a:prstGeom>
          <a:solidFill>
            <a:srgbClr val="5C6D7D">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ED3B8"/>
              </a:solidFill>
              <a:latin typeface="微软雅黑" panose="020B0503020204020204" pitchFamily="34" charset="-122"/>
              <a:ea typeface="微软雅黑" panose="020B0503020204020204" pitchFamily="34" charset="-122"/>
            </a:endParaRPr>
          </a:p>
        </p:txBody>
      </p:sp>
      <p:sp>
        <p:nvSpPr>
          <p:cNvPr id="76" name="文本框 13"/>
          <p:cNvSpPr txBox="1"/>
          <p:nvPr/>
        </p:nvSpPr>
        <p:spPr>
          <a:xfrm>
            <a:off x="3984873" y="1927864"/>
            <a:ext cx="3770583" cy="587469"/>
          </a:xfrm>
          <a:prstGeom prst="rect">
            <a:avLst/>
          </a:prstGeom>
          <a:noFill/>
        </p:spPr>
        <p:txBody>
          <a:bodyPr wrap="square" rtlCol="0">
            <a:spAutoFit/>
          </a:bodyPr>
          <a:lstStyle/>
          <a:p>
            <a:pPr>
              <a:lnSpc>
                <a:spcPct val="12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目前网站仅仅支持对内容的预览以及网址的查询</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文本框 89"/>
          <p:cNvSpPr txBox="1"/>
          <p:nvPr/>
        </p:nvSpPr>
        <p:spPr>
          <a:xfrm>
            <a:off x="5077712" y="2678645"/>
            <a:ext cx="3770583" cy="328936"/>
          </a:xfrm>
          <a:prstGeom prst="rect">
            <a:avLst/>
          </a:prstGeom>
          <a:noFill/>
        </p:spPr>
        <p:txBody>
          <a:bodyPr wrap="square" rtlCol="0">
            <a:spAutoFit/>
          </a:bodyPr>
          <a:lstStyle>
            <a:defPPr>
              <a:defRPr lang="zh-CN"/>
            </a:defPPr>
            <a:lvl1pPr>
              <a:lnSpc>
                <a:spcPct val="120000"/>
              </a:lnSpc>
              <a:defRPr sz="1200">
                <a:solidFill>
                  <a:schemeClr val="bg1"/>
                </a:solidFill>
                <a:latin typeface="造字工房悦圆演示版常规体" pitchFamily="50" charset="-122"/>
                <a:ea typeface="造字工房悦圆演示版常规体" pitchFamily="50" charset="-122"/>
              </a:defRPr>
            </a:lvl1p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网站的运用上不够方便，不能支持复杂的使用</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文本框 91"/>
          <p:cNvSpPr txBox="1"/>
          <p:nvPr/>
        </p:nvSpPr>
        <p:spPr>
          <a:xfrm>
            <a:off x="6314529" y="3388516"/>
            <a:ext cx="3770583" cy="609398"/>
          </a:xfrm>
          <a:prstGeom prst="rect">
            <a:avLst/>
          </a:prstGeom>
          <a:noFill/>
        </p:spPr>
        <p:txBody>
          <a:bodyPr wrap="square" rtlCol="0">
            <a:spAutoFit/>
          </a:body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网站没有分页之类区分不同内容的设置，导致用户只能手动寻找所需内容</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161483" y="3901009"/>
            <a:ext cx="1230525" cy="1688231"/>
            <a:chOff x="3494041" y="3716886"/>
            <a:chExt cx="1230525" cy="1688231"/>
          </a:xfrm>
        </p:grpSpPr>
        <p:sp>
          <p:nvSpPr>
            <p:cNvPr id="80" name="任意多边形 79"/>
            <p:cNvSpPr/>
            <p:nvPr/>
          </p:nvSpPr>
          <p:spPr>
            <a:xfrm flipH="1">
              <a:off x="3528835" y="3716886"/>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81" name="KSO_Shape"/>
            <p:cNvSpPr/>
            <p:nvPr/>
          </p:nvSpPr>
          <p:spPr bwMode="auto">
            <a:xfrm>
              <a:off x="3899886" y="4107374"/>
              <a:ext cx="453627" cy="45362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82" name="文本框 86"/>
            <p:cNvSpPr txBox="1"/>
            <p:nvPr/>
          </p:nvSpPr>
          <p:spPr>
            <a:xfrm>
              <a:off x="3494041" y="4712872"/>
              <a:ext cx="119380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 第四点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3" name="直接连接符 82"/>
          <p:cNvCxnSpPr/>
          <p:nvPr/>
        </p:nvCxnSpPr>
        <p:spPr>
          <a:xfrm>
            <a:off x="6420560" y="4437112"/>
            <a:ext cx="973171" cy="0"/>
          </a:xfrm>
          <a:prstGeom prst="line">
            <a:avLst/>
          </a:prstGeom>
          <a:ln>
            <a:solidFill>
              <a:srgbClr val="5C6D7D"/>
            </a:solidFill>
            <a:tailEnd type="ova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6182225" y="4149080"/>
            <a:ext cx="5315962" cy="764070"/>
          </a:xfrm>
          <a:prstGeom prst="roundRect">
            <a:avLst>
              <a:gd name="adj" fmla="val 50000"/>
            </a:avLst>
          </a:prstGeom>
          <a:solidFill>
            <a:srgbClr val="5C6D7D">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ED3B8"/>
              </a:solidFill>
              <a:latin typeface="微软雅黑" panose="020B0503020204020204" pitchFamily="34" charset="-122"/>
              <a:ea typeface="微软雅黑" panose="020B0503020204020204" pitchFamily="34" charset="-122"/>
            </a:endParaRPr>
          </a:p>
        </p:txBody>
      </p:sp>
      <p:sp>
        <p:nvSpPr>
          <p:cNvPr id="85" name="文本框 91"/>
          <p:cNvSpPr txBox="1"/>
          <p:nvPr/>
        </p:nvSpPr>
        <p:spPr>
          <a:xfrm>
            <a:off x="7583588" y="4193070"/>
            <a:ext cx="3770583" cy="609398"/>
          </a:xfrm>
          <a:prstGeom prst="rect">
            <a:avLst/>
          </a:prstGeom>
          <a:noFill/>
        </p:spPr>
        <p:txBody>
          <a:bodyPr wrap="square" rtlCol="0">
            <a:spAutoFit/>
          </a:body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网站还有许多漏洞，如：字体颜色的转变，图片的插入，目录的使用等</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3937449" y="3388370"/>
            <a:ext cx="1230525" cy="1688231"/>
            <a:chOff x="3937449" y="3388370"/>
            <a:chExt cx="1230525" cy="1688231"/>
          </a:xfrm>
        </p:grpSpPr>
        <p:grpSp>
          <p:nvGrpSpPr>
            <p:cNvPr id="87" name="组合 86"/>
            <p:cNvGrpSpPr/>
            <p:nvPr/>
          </p:nvGrpSpPr>
          <p:grpSpPr>
            <a:xfrm>
              <a:off x="3937449" y="3388370"/>
              <a:ext cx="1230525" cy="1688231"/>
              <a:chOff x="3494041" y="3716886"/>
              <a:chExt cx="1230525" cy="1688231"/>
            </a:xfrm>
            <a:solidFill>
              <a:srgbClr val="FC4B41"/>
            </a:solidFill>
          </p:grpSpPr>
          <p:sp>
            <p:nvSpPr>
              <p:cNvPr id="89" name="任意多边形 88"/>
              <p:cNvSpPr/>
              <p:nvPr/>
            </p:nvSpPr>
            <p:spPr>
              <a:xfrm flipH="1">
                <a:off x="3528835" y="3716886"/>
                <a:ext cx="1195731" cy="1688231"/>
              </a:xfrm>
              <a:custGeom>
                <a:avLst/>
                <a:gdLst>
                  <a:gd name="connsiteX0" fmla="*/ 602108 w 1364578"/>
                  <a:gd name="connsiteY0" fmla="*/ 0 h 1926623"/>
                  <a:gd name="connsiteX1" fmla="*/ 1364578 w 1364578"/>
                  <a:gd name="connsiteY1" fmla="*/ 0 h 1926623"/>
                  <a:gd name="connsiteX2" fmla="*/ 1364578 w 1364578"/>
                  <a:gd name="connsiteY2" fmla="*/ 1926623 h 1926623"/>
                  <a:gd name="connsiteX3" fmla="*/ 0 w 1364578"/>
                  <a:gd name="connsiteY3" fmla="*/ 1926623 h 1926623"/>
                  <a:gd name="connsiteX4" fmla="*/ 0 w 1364578"/>
                  <a:gd name="connsiteY4" fmla="*/ 602108 h 1926623"/>
                  <a:gd name="connsiteX5" fmla="*/ 602108 w 1364578"/>
                  <a:gd name="connsiteY5" fmla="*/ 0 h 192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4578" h="1926623">
                    <a:moveTo>
                      <a:pt x="602108" y="0"/>
                    </a:moveTo>
                    <a:lnTo>
                      <a:pt x="1364578" y="0"/>
                    </a:lnTo>
                    <a:lnTo>
                      <a:pt x="1364578" y="1926623"/>
                    </a:lnTo>
                    <a:lnTo>
                      <a:pt x="0" y="1926623"/>
                    </a:lnTo>
                    <a:lnTo>
                      <a:pt x="0" y="602108"/>
                    </a:lnTo>
                    <a:cubicBezTo>
                      <a:pt x="0" y="269573"/>
                      <a:pt x="269573" y="0"/>
                      <a:pt x="6021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93" name="KSO_Shape"/>
              <p:cNvSpPr/>
              <p:nvPr/>
            </p:nvSpPr>
            <p:spPr bwMode="auto">
              <a:xfrm>
                <a:off x="3899886" y="4107374"/>
                <a:ext cx="453627" cy="45362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grpFill/>
              <a:ln>
                <a:noFill/>
              </a:ln>
            </p:spPr>
            <p:txBody>
              <a:bodyPr anchor="ctr">
                <a:scene3d>
                  <a:camera prst="orthographicFront"/>
                  <a:lightRig rig="threePt" dir="t"/>
                </a:scene3d>
                <a:sp3d>
                  <a:contourClr>
                    <a:srgbClr val="FFFFFF"/>
                  </a:contourClr>
                </a:sp3d>
              </a:bodyPr>
              <a:lstStyle/>
              <a:p>
                <a:pPr algn="ctr">
                  <a:defRPr/>
                </a:pPr>
                <a:endParaRPr lang="zh-CN" altLang="en-US" b="1">
                  <a:solidFill>
                    <a:srgbClr val="FFFFFF"/>
                  </a:solidFill>
                  <a:latin typeface="微软雅黑" panose="020B0503020204020204" pitchFamily="34" charset="-122"/>
                  <a:ea typeface="微软雅黑" panose="020B0503020204020204" pitchFamily="34" charset="-122"/>
                </a:endParaRPr>
              </a:p>
            </p:txBody>
          </p:sp>
          <p:sp>
            <p:nvSpPr>
              <p:cNvPr id="94" name="文本框 86"/>
              <p:cNvSpPr txBox="1"/>
              <p:nvPr/>
            </p:nvSpPr>
            <p:spPr>
              <a:xfrm>
                <a:off x="3494041" y="4712872"/>
                <a:ext cx="1193800"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 第三点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88" name="Freeform 126"/>
            <p:cNvSpPr>
              <a:spLocks noChangeAspect="1" noEditPoints="1"/>
            </p:cNvSpPr>
            <p:nvPr/>
          </p:nvSpPr>
          <p:spPr bwMode="auto">
            <a:xfrm>
              <a:off x="4385843" y="3856787"/>
              <a:ext cx="297012" cy="371653"/>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600">
                <a:solidFill>
                  <a:srgbClr val="0EDEBA"/>
                </a:solidFill>
                <a:latin typeface="Arial" panose="020B0604020202020204" pitchFamily="34" charset="0"/>
                <a:cs typeface="Arial" panose="020B0604020202020204"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750"/>
                                        <p:tgtEl>
                                          <p:spTgt spid="53"/>
                                        </p:tgtEl>
                                      </p:cBhvr>
                                    </p:animEffect>
                                    <p:anim calcmode="lin" valueType="num">
                                      <p:cBhvr>
                                        <p:cTn id="31" dur="750" fill="hold"/>
                                        <p:tgtEl>
                                          <p:spTgt spid="53"/>
                                        </p:tgtEl>
                                        <p:attrNameLst>
                                          <p:attrName>ppt_x</p:attrName>
                                        </p:attrNameLst>
                                      </p:cBhvr>
                                      <p:tavLst>
                                        <p:tav tm="0">
                                          <p:val>
                                            <p:strVal val="#ppt_x"/>
                                          </p:val>
                                        </p:tav>
                                        <p:tav tm="100000">
                                          <p:val>
                                            <p:strVal val="#ppt_x"/>
                                          </p:val>
                                        </p:tav>
                                      </p:tavLst>
                                    </p:anim>
                                    <p:anim calcmode="lin" valueType="num">
                                      <p:cBhvr>
                                        <p:cTn id="32" dur="750" fill="hold"/>
                                        <p:tgtEl>
                                          <p:spTgt spid="5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5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76"/>
                                        </p:tgtEl>
                                        <p:attrNameLst>
                                          <p:attrName>style.visibility</p:attrName>
                                        </p:attrNameLst>
                                      </p:cBhvr>
                                      <p:to>
                                        <p:strVal val="visible"/>
                                      </p:to>
                                    </p:set>
                                    <p:anim calcmode="lin" valueType="num">
                                      <p:cBhvr>
                                        <p:cTn id="44"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76"/>
                                        </p:tgtEl>
                                        <p:attrNameLst>
                                          <p:attrName>ppt_y</p:attrName>
                                        </p:attrNameLst>
                                      </p:cBhvr>
                                      <p:tavLst>
                                        <p:tav tm="0">
                                          <p:val>
                                            <p:strVal val="#ppt_y"/>
                                          </p:val>
                                        </p:tav>
                                        <p:tav tm="100000">
                                          <p:val>
                                            <p:strVal val="#ppt_y"/>
                                          </p:val>
                                        </p:tav>
                                      </p:tavLst>
                                    </p:anim>
                                    <p:anim calcmode="lin" valueType="num">
                                      <p:cBhvr>
                                        <p:cTn id="46"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76"/>
                                        </p:tgtEl>
                                      </p:cBhvr>
                                    </p:animEffect>
                                  </p:childTnLst>
                                </p:cTn>
                              </p:par>
                            </p:childTnLst>
                          </p:cTn>
                        </p:par>
                        <p:par>
                          <p:cTn id="49" fill="hold">
                            <p:stCondLst>
                              <p:cond delay="3250"/>
                            </p:stCondLst>
                            <p:childTnLst>
                              <p:par>
                                <p:cTn id="50" presetID="42" presetClass="entr" presetSubtype="0" fill="hold" nodeType="after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1000"/>
                                        <p:tgtEl>
                                          <p:spTgt spid="67"/>
                                        </p:tgtEl>
                                      </p:cBhvr>
                                    </p:animEffect>
                                    <p:anim calcmode="lin" valueType="num">
                                      <p:cBhvr>
                                        <p:cTn id="53" dur="1000" fill="hold"/>
                                        <p:tgtEl>
                                          <p:spTgt spid="67"/>
                                        </p:tgtEl>
                                        <p:attrNameLst>
                                          <p:attrName>ppt_x</p:attrName>
                                        </p:attrNameLst>
                                      </p:cBhvr>
                                      <p:tavLst>
                                        <p:tav tm="0">
                                          <p:val>
                                            <p:strVal val="#ppt_x"/>
                                          </p:val>
                                        </p:tav>
                                        <p:tav tm="100000">
                                          <p:val>
                                            <p:strVal val="#ppt_x"/>
                                          </p:val>
                                        </p:tav>
                                      </p:tavLst>
                                    </p:anim>
                                    <p:anim calcmode="lin" valueType="num">
                                      <p:cBhvr>
                                        <p:cTn id="54" dur="1000" fill="hold"/>
                                        <p:tgtEl>
                                          <p:spTgt spid="67"/>
                                        </p:tgtEl>
                                        <p:attrNameLst>
                                          <p:attrName>ppt_y</p:attrName>
                                        </p:attrNameLst>
                                      </p:cBhvr>
                                      <p:tavLst>
                                        <p:tav tm="0">
                                          <p:val>
                                            <p:strVal val="#ppt_y+.1"/>
                                          </p:val>
                                        </p:tav>
                                        <p:tav tm="100000">
                                          <p:val>
                                            <p:strVal val="#ppt_y"/>
                                          </p:val>
                                        </p:tav>
                                      </p:tavLst>
                                    </p:anim>
                                  </p:childTnLst>
                                </p:cTn>
                              </p:par>
                            </p:childTnLst>
                          </p:cTn>
                        </p:par>
                        <p:par>
                          <p:cTn id="55" fill="hold">
                            <p:stCondLst>
                              <p:cond delay="4250"/>
                            </p:stCondLst>
                            <p:childTnLst>
                              <p:par>
                                <p:cTn id="56" presetID="22" presetClass="entr" presetSubtype="8" fill="hold"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left)">
                                      <p:cBhvr>
                                        <p:cTn id="58" dur="500"/>
                                        <p:tgtEl>
                                          <p:spTgt spid="72"/>
                                        </p:tgtEl>
                                      </p:cBhvr>
                                    </p:animEffect>
                                  </p:childTnLst>
                                </p:cTn>
                              </p:par>
                            </p:childTnLst>
                          </p:cTn>
                        </p:par>
                        <p:par>
                          <p:cTn id="59" fill="hold">
                            <p:stCondLst>
                              <p:cond delay="4750"/>
                            </p:stCondLst>
                            <p:childTnLst>
                              <p:par>
                                <p:cTn id="60" presetID="10"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par>
                          <p:cTn id="63" fill="hold">
                            <p:stCondLst>
                              <p:cond delay="525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77"/>
                                        </p:tgtEl>
                                        <p:attrNameLst>
                                          <p:attrName>style.visibility</p:attrName>
                                        </p:attrNameLst>
                                      </p:cBhvr>
                                      <p:to>
                                        <p:strVal val="visible"/>
                                      </p:to>
                                    </p:set>
                                    <p:anim calcmode="lin" valueType="num">
                                      <p:cBhvr>
                                        <p:cTn id="66" dur="5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77"/>
                                        </p:tgtEl>
                                        <p:attrNameLst>
                                          <p:attrName>ppt_y</p:attrName>
                                        </p:attrNameLst>
                                      </p:cBhvr>
                                      <p:tavLst>
                                        <p:tav tm="0">
                                          <p:val>
                                            <p:strVal val="#ppt_y"/>
                                          </p:val>
                                        </p:tav>
                                        <p:tav tm="100000">
                                          <p:val>
                                            <p:strVal val="#ppt_y"/>
                                          </p:val>
                                        </p:tav>
                                      </p:tavLst>
                                    </p:anim>
                                    <p:anim calcmode="lin" valueType="num">
                                      <p:cBhvr>
                                        <p:cTn id="68" dur="5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77"/>
                                        </p:tgtEl>
                                      </p:cBhvr>
                                    </p:animEffect>
                                  </p:childTnLst>
                                </p:cTn>
                              </p:par>
                            </p:childTnLst>
                          </p:cTn>
                        </p:par>
                        <p:par>
                          <p:cTn id="71" fill="hold">
                            <p:stCondLst>
                              <p:cond delay="6699"/>
                            </p:stCondLst>
                            <p:childTnLst>
                              <p:par>
                                <p:cTn id="72" presetID="42" presetClass="entr" presetSubtype="0" fill="hold"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1000"/>
                                        <p:tgtEl>
                                          <p:spTgt spid="86"/>
                                        </p:tgtEl>
                                      </p:cBhvr>
                                    </p:animEffect>
                                    <p:anim calcmode="lin" valueType="num">
                                      <p:cBhvr>
                                        <p:cTn id="75" dur="1000" fill="hold"/>
                                        <p:tgtEl>
                                          <p:spTgt spid="86"/>
                                        </p:tgtEl>
                                        <p:attrNameLst>
                                          <p:attrName>ppt_x</p:attrName>
                                        </p:attrNameLst>
                                      </p:cBhvr>
                                      <p:tavLst>
                                        <p:tav tm="0">
                                          <p:val>
                                            <p:strVal val="#ppt_x"/>
                                          </p:val>
                                        </p:tav>
                                        <p:tav tm="100000">
                                          <p:val>
                                            <p:strVal val="#ppt_x"/>
                                          </p:val>
                                        </p:tav>
                                      </p:tavLst>
                                    </p:anim>
                                    <p:anim calcmode="lin" valueType="num">
                                      <p:cBhvr>
                                        <p:cTn id="76" dur="1000" fill="hold"/>
                                        <p:tgtEl>
                                          <p:spTgt spid="86"/>
                                        </p:tgtEl>
                                        <p:attrNameLst>
                                          <p:attrName>ppt_y</p:attrName>
                                        </p:attrNameLst>
                                      </p:cBhvr>
                                      <p:tavLst>
                                        <p:tav tm="0">
                                          <p:val>
                                            <p:strVal val="#ppt_y+.1"/>
                                          </p:val>
                                        </p:tav>
                                        <p:tav tm="100000">
                                          <p:val>
                                            <p:strVal val="#ppt_y"/>
                                          </p:val>
                                        </p:tav>
                                      </p:tavLst>
                                    </p:anim>
                                  </p:childTnLst>
                                </p:cTn>
                              </p:par>
                            </p:childTnLst>
                          </p:cTn>
                        </p:par>
                        <p:par>
                          <p:cTn id="77" fill="hold">
                            <p:stCondLst>
                              <p:cond delay="7699"/>
                            </p:stCondLst>
                            <p:childTnLst>
                              <p:par>
                                <p:cTn id="78" presetID="22" presetClass="entr" presetSubtype="8"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childTnLst>
                          </p:cTn>
                        </p:par>
                        <p:par>
                          <p:cTn id="81" fill="hold">
                            <p:stCondLst>
                              <p:cond delay="8199"/>
                            </p:stCondLst>
                            <p:childTnLst>
                              <p:par>
                                <p:cTn id="82" presetID="10" presetClass="entr" presetSubtype="0" fill="hold" grpId="0"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par>
                          <p:cTn id="85" fill="hold">
                            <p:stCondLst>
                              <p:cond delay="8699"/>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78"/>
                                        </p:tgtEl>
                                        <p:attrNameLst>
                                          <p:attrName>style.visibility</p:attrName>
                                        </p:attrNameLst>
                                      </p:cBhvr>
                                      <p:to>
                                        <p:strVal val="visible"/>
                                      </p:to>
                                    </p:set>
                                    <p:anim calcmode="lin" valueType="num">
                                      <p:cBhvr>
                                        <p:cTn id="88"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78"/>
                                        </p:tgtEl>
                                        <p:attrNameLst>
                                          <p:attrName>ppt_y</p:attrName>
                                        </p:attrNameLst>
                                      </p:cBhvr>
                                      <p:tavLst>
                                        <p:tav tm="0">
                                          <p:val>
                                            <p:strVal val="#ppt_y"/>
                                          </p:val>
                                        </p:tav>
                                        <p:tav tm="100000">
                                          <p:val>
                                            <p:strVal val="#ppt_y"/>
                                          </p:val>
                                        </p:tav>
                                      </p:tavLst>
                                    </p:anim>
                                    <p:anim calcmode="lin" valueType="num">
                                      <p:cBhvr>
                                        <p:cTn id="90"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78"/>
                                        </p:tgtEl>
                                      </p:cBhvr>
                                    </p:animEffect>
                                  </p:childTnLst>
                                </p:cTn>
                              </p:par>
                            </p:childTnLst>
                          </p:cTn>
                        </p:par>
                        <p:par>
                          <p:cTn id="93" fill="hold">
                            <p:stCondLst>
                              <p:cond delay="1075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1000"/>
                                        <p:tgtEl>
                                          <p:spTgt spid="79"/>
                                        </p:tgtEl>
                                      </p:cBhvr>
                                    </p:animEffect>
                                    <p:anim calcmode="lin" valueType="num">
                                      <p:cBhvr>
                                        <p:cTn id="97" dur="1000" fill="hold"/>
                                        <p:tgtEl>
                                          <p:spTgt spid="79"/>
                                        </p:tgtEl>
                                        <p:attrNameLst>
                                          <p:attrName>ppt_x</p:attrName>
                                        </p:attrNameLst>
                                      </p:cBhvr>
                                      <p:tavLst>
                                        <p:tav tm="0">
                                          <p:val>
                                            <p:strVal val="#ppt_x"/>
                                          </p:val>
                                        </p:tav>
                                        <p:tav tm="100000">
                                          <p:val>
                                            <p:strVal val="#ppt_x"/>
                                          </p:val>
                                        </p:tav>
                                      </p:tavLst>
                                    </p:anim>
                                    <p:anim calcmode="lin" valueType="num">
                                      <p:cBhvr>
                                        <p:cTn id="98" dur="10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11750"/>
                            </p:stCondLst>
                            <p:childTnLst>
                              <p:par>
                                <p:cTn id="100" presetID="22" presetClass="entr" presetSubtype="8"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500"/>
                                        <p:tgtEl>
                                          <p:spTgt spid="83"/>
                                        </p:tgtEl>
                                      </p:cBhvr>
                                    </p:animEffect>
                                  </p:childTnLst>
                                </p:cTn>
                              </p:par>
                            </p:childTnLst>
                          </p:cTn>
                        </p:par>
                        <p:par>
                          <p:cTn id="103" fill="hold">
                            <p:stCondLst>
                              <p:cond delay="12250"/>
                            </p:stCondLst>
                            <p:childTnLst>
                              <p:par>
                                <p:cTn id="104" presetID="10" presetClass="entr" presetSubtype="0" fill="hold" grpId="0" nodeType="after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childTnLst>
                          </p:cTn>
                        </p:par>
                        <p:par>
                          <p:cTn id="107" fill="hold">
                            <p:stCondLst>
                              <p:cond delay="12750"/>
                            </p:stCondLst>
                            <p:childTnLst>
                              <p:par>
                                <p:cTn id="108" presetID="41" presetClass="entr" presetSubtype="0" fill="hold" grpId="0" nodeType="afterEffect">
                                  <p:stCondLst>
                                    <p:cond delay="0"/>
                                  </p:stCondLst>
                                  <p:iterate type="lt">
                                    <p:tmPct val="10000"/>
                                  </p:iterate>
                                  <p:childTnLst>
                                    <p:set>
                                      <p:cBhvr>
                                        <p:cTn id="109" dur="1" fill="hold">
                                          <p:stCondLst>
                                            <p:cond delay="0"/>
                                          </p:stCondLst>
                                        </p:cTn>
                                        <p:tgtEl>
                                          <p:spTgt spid="85"/>
                                        </p:tgtEl>
                                        <p:attrNameLst>
                                          <p:attrName>style.visibility</p:attrName>
                                        </p:attrNameLst>
                                      </p:cBhvr>
                                      <p:to>
                                        <p:strVal val="visible"/>
                                      </p:to>
                                    </p:set>
                                    <p:anim calcmode="lin" valueType="num">
                                      <p:cBhvr>
                                        <p:cTn id="110"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85"/>
                                        </p:tgtEl>
                                        <p:attrNameLst>
                                          <p:attrName>ppt_y</p:attrName>
                                        </p:attrNameLst>
                                      </p:cBhvr>
                                      <p:tavLst>
                                        <p:tav tm="0">
                                          <p:val>
                                            <p:strVal val="#ppt_y"/>
                                          </p:val>
                                        </p:tav>
                                        <p:tav tm="100000">
                                          <p:val>
                                            <p:strVal val="#ppt_y"/>
                                          </p:val>
                                        </p:tav>
                                      </p:tavLst>
                                    </p:anim>
                                    <p:anim calcmode="lin" valueType="num">
                                      <p:cBhvr>
                                        <p:cTn id="112"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39" grpId="0" animBg="1"/>
      <p:bldP spid="74" grpId="0" animBg="1"/>
      <p:bldP spid="75" grpId="0" animBg="1"/>
      <p:bldP spid="76" grpId="0"/>
      <p:bldP spid="77" grpId="0"/>
      <p:bldP spid="78" grpId="0"/>
      <p:bldP spid="84" grpId="0" animBg="1"/>
      <p:bldP spid="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inistrator\Desktop\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3" y="-27384"/>
            <a:ext cx="12192000" cy="51097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3" y="-30159"/>
            <a:ext cx="12200658" cy="5112567"/>
          </a:xfrm>
          <a:prstGeom prst="rect">
            <a:avLst/>
          </a:prstGeom>
          <a:solidFill>
            <a:srgbClr val="5C6D7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1161" y="5113488"/>
            <a:ext cx="12200658" cy="1802976"/>
          </a:xfrm>
          <a:prstGeom prst="rect">
            <a:avLst/>
          </a:prstGeom>
          <a:solidFill>
            <a:srgbClr val="EAEA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燕尾形 11"/>
          <p:cNvSpPr>
            <a:spLocks noChangeArrowheads="1"/>
          </p:cNvSpPr>
          <p:nvPr/>
        </p:nvSpPr>
        <p:spPr bwMode="auto">
          <a:xfrm>
            <a:off x="9012674" y="3815687"/>
            <a:ext cx="231590" cy="463419"/>
          </a:xfrm>
          <a:prstGeom prst="chevron">
            <a:avLst>
              <a:gd name="adj" fmla="val 71727"/>
            </a:avLst>
          </a:prstGeom>
          <a:solidFill>
            <a:srgbClr val="B4B7BE"/>
          </a:solidFill>
          <a:ln>
            <a:noFill/>
          </a:ln>
        </p:spPr>
        <p:txBody>
          <a:bodyPr/>
          <a:lstStyle/>
          <a:p>
            <a:endParaRPr lang="zh-CN" altLang="zh-CN">
              <a:latin typeface="Calibri" panose="020F0502020204030204" pitchFamily="34" charset="0"/>
              <a:sym typeface="宋体" panose="02010600030101010101" pitchFamily="2" charset="-122"/>
            </a:endParaRPr>
          </a:p>
        </p:txBody>
      </p:sp>
      <p:sp>
        <p:nvSpPr>
          <p:cNvPr id="9" name="燕尾形 36"/>
          <p:cNvSpPr>
            <a:spLocks noChangeArrowheads="1"/>
          </p:cNvSpPr>
          <p:nvPr/>
        </p:nvSpPr>
        <p:spPr bwMode="auto">
          <a:xfrm flipH="1">
            <a:off x="3001243" y="3815687"/>
            <a:ext cx="231590" cy="463419"/>
          </a:xfrm>
          <a:prstGeom prst="chevron">
            <a:avLst>
              <a:gd name="adj" fmla="val 71727"/>
            </a:avLst>
          </a:prstGeom>
          <a:solidFill>
            <a:srgbClr val="B4B7BE"/>
          </a:solidFill>
          <a:ln>
            <a:noFill/>
          </a:ln>
        </p:spPr>
        <p:txBody>
          <a:bodyPr/>
          <a:lstStyle/>
          <a:p>
            <a:endParaRPr lang="zh-CN" altLang="zh-CN">
              <a:latin typeface="Calibri" panose="020F0502020204030204" pitchFamily="34" charset="0"/>
              <a:sym typeface="宋体" panose="02010600030101010101" pitchFamily="2" charset="-122"/>
            </a:endParaRPr>
          </a:p>
        </p:txBody>
      </p:sp>
      <p:grpSp>
        <p:nvGrpSpPr>
          <p:cNvPr id="6" name="组合 5"/>
          <p:cNvGrpSpPr/>
          <p:nvPr/>
        </p:nvGrpSpPr>
        <p:grpSpPr>
          <a:xfrm>
            <a:off x="4585419" y="3703042"/>
            <a:ext cx="719684" cy="719684"/>
            <a:chOff x="4585419" y="3703042"/>
            <a:chExt cx="719684" cy="719684"/>
          </a:xfrm>
        </p:grpSpPr>
        <p:sp>
          <p:nvSpPr>
            <p:cNvPr id="22" name="椭圆 21"/>
            <p:cNvSpPr/>
            <p:nvPr/>
          </p:nvSpPr>
          <p:spPr>
            <a:xfrm>
              <a:off x="4585419" y="3703042"/>
              <a:ext cx="719684" cy="719684"/>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84"/>
            <p:cNvSpPr>
              <a:spLocks noChangeAspect="1" noEditPoints="1" noChangeArrowheads="1"/>
            </p:cNvSpPr>
            <p:nvPr/>
          </p:nvSpPr>
          <p:spPr bwMode="auto">
            <a:xfrm>
              <a:off x="4743766" y="3905248"/>
              <a:ext cx="401608" cy="397088"/>
            </a:xfrm>
            <a:custGeom>
              <a:avLst/>
              <a:gdLst>
                <a:gd name="T0" fmla="*/ 170 w 170"/>
                <a:gd name="T1" fmla="*/ 0 h 168"/>
                <a:gd name="T2" fmla="*/ 162 w 170"/>
                <a:gd name="T3" fmla="*/ 16 h 168"/>
                <a:gd name="T4" fmla="*/ 170 w 170"/>
                <a:gd name="T5" fmla="*/ 103 h 168"/>
                <a:gd name="T6" fmla="*/ 93 w 170"/>
                <a:gd name="T7" fmla="*/ 119 h 168"/>
                <a:gd name="T8" fmla="*/ 128 w 170"/>
                <a:gd name="T9" fmla="*/ 152 h 168"/>
                <a:gd name="T10" fmla="*/ 42 w 170"/>
                <a:gd name="T11" fmla="*/ 168 h 168"/>
                <a:gd name="T12" fmla="*/ 77 w 170"/>
                <a:gd name="T13" fmla="*/ 152 h 168"/>
                <a:gd name="T14" fmla="*/ 0 w 170"/>
                <a:gd name="T15" fmla="*/ 119 h 168"/>
                <a:gd name="T16" fmla="*/ 6 w 170"/>
                <a:gd name="T17" fmla="*/ 103 h 168"/>
                <a:gd name="T18" fmla="*/ 0 w 170"/>
                <a:gd name="T19" fmla="*/ 16 h 168"/>
                <a:gd name="T20" fmla="*/ 0 w 170"/>
                <a:gd name="T21" fmla="*/ 0 h 168"/>
                <a:gd name="T22" fmla="*/ 122 w 170"/>
                <a:gd name="T23" fmla="*/ 40 h 168"/>
                <a:gd name="T24" fmla="*/ 115 w 170"/>
                <a:gd name="T25" fmla="*/ 44 h 168"/>
                <a:gd name="T26" fmla="*/ 75 w 170"/>
                <a:gd name="T27" fmla="*/ 52 h 168"/>
                <a:gd name="T28" fmla="*/ 73 w 170"/>
                <a:gd name="T29" fmla="*/ 50 h 168"/>
                <a:gd name="T30" fmla="*/ 50 w 170"/>
                <a:gd name="T31" fmla="*/ 67 h 168"/>
                <a:gd name="T32" fmla="*/ 85 w 170"/>
                <a:gd name="T33" fmla="*/ 65 h 168"/>
                <a:gd name="T34" fmla="*/ 89 w 170"/>
                <a:gd name="T35" fmla="*/ 67 h 168"/>
                <a:gd name="T36" fmla="*/ 120 w 170"/>
                <a:gd name="T37" fmla="*/ 52 h 168"/>
                <a:gd name="T38" fmla="*/ 128 w 170"/>
                <a:gd name="T39" fmla="*/ 40 h 168"/>
                <a:gd name="T40" fmla="*/ 113 w 170"/>
                <a:gd name="T41" fmla="*/ 58 h 168"/>
                <a:gd name="T42" fmla="*/ 122 w 170"/>
                <a:gd name="T43" fmla="*/ 85 h 168"/>
                <a:gd name="T44" fmla="*/ 113 w 170"/>
                <a:gd name="T45" fmla="*/ 58 h 168"/>
                <a:gd name="T46" fmla="*/ 101 w 170"/>
                <a:gd name="T47" fmla="*/ 67 h 168"/>
                <a:gd name="T48" fmla="*/ 109 w 170"/>
                <a:gd name="T49" fmla="*/ 85 h 168"/>
                <a:gd name="T50" fmla="*/ 101 w 170"/>
                <a:gd name="T51" fmla="*/ 67 h 168"/>
                <a:gd name="T52" fmla="*/ 87 w 170"/>
                <a:gd name="T53" fmla="*/ 77 h 168"/>
                <a:gd name="T54" fmla="*/ 95 w 170"/>
                <a:gd name="T55" fmla="*/ 85 h 168"/>
                <a:gd name="T56" fmla="*/ 87 w 170"/>
                <a:gd name="T57" fmla="*/ 77 h 168"/>
                <a:gd name="T58" fmla="*/ 75 w 170"/>
                <a:gd name="T59" fmla="*/ 69 h 168"/>
                <a:gd name="T60" fmla="*/ 83 w 170"/>
                <a:gd name="T61" fmla="*/ 85 h 168"/>
                <a:gd name="T62" fmla="*/ 75 w 170"/>
                <a:gd name="T63" fmla="*/ 69 h 168"/>
                <a:gd name="T64" fmla="*/ 63 w 170"/>
                <a:gd name="T65" fmla="*/ 69 h 168"/>
                <a:gd name="T66" fmla="*/ 71 w 170"/>
                <a:gd name="T67" fmla="*/ 85 h 168"/>
                <a:gd name="T68" fmla="*/ 63 w 170"/>
                <a:gd name="T69" fmla="*/ 69 h 168"/>
                <a:gd name="T70" fmla="*/ 48 w 170"/>
                <a:gd name="T71" fmla="*/ 73 h 168"/>
                <a:gd name="T72" fmla="*/ 56 w 170"/>
                <a:gd name="T73" fmla="*/ 85 h 168"/>
                <a:gd name="T74" fmla="*/ 48 w 170"/>
                <a:gd name="T75" fmla="*/ 73 h 168"/>
                <a:gd name="T76" fmla="*/ 146 w 170"/>
                <a:gd name="T77" fmla="*/ 18 h 168"/>
                <a:gd name="T78" fmla="*/ 24 w 170"/>
                <a:gd name="T79" fmla="*/ 101 h 168"/>
                <a:gd name="T80" fmla="*/ 146 w 170"/>
                <a:gd name="T81" fmla="*/ 18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
                <a:gd name="T124" fmla="*/ 0 h 168"/>
                <a:gd name="T125" fmla="*/ 170 w 170"/>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 h="168">
                  <a:moveTo>
                    <a:pt x="0" y="0"/>
                  </a:moveTo>
                  <a:lnTo>
                    <a:pt x="170" y="0"/>
                  </a:lnTo>
                  <a:lnTo>
                    <a:pt x="170" y="16"/>
                  </a:lnTo>
                  <a:lnTo>
                    <a:pt x="162" y="16"/>
                  </a:lnTo>
                  <a:lnTo>
                    <a:pt x="162" y="103"/>
                  </a:lnTo>
                  <a:lnTo>
                    <a:pt x="170" y="103"/>
                  </a:lnTo>
                  <a:lnTo>
                    <a:pt x="170" y="119"/>
                  </a:lnTo>
                  <a:lnTo>
                    <a:pt x="93" y="119"/>
                  </a:lnTo>
                  <a:lnTo>
                    <a:pt x="93" y="152"/>
                  </a:lnTo>
                  <a:lnTo>
                    <a:pt x="128" y="152"/>
                  </a:lnTo>
                  <a:lnTo>
                    <a:pt x="128" y="168"/>
                  </a:lnTo>
                  <a:lnTo>
                    <a:pt x="42" y="168"/>
                  </a:lnTo>
                  <a:lnTo>
                    <a:pt x="42" y="152"/>
                  </a:lnTo>
                  <a:lnTo>
                    <a:pt x="77" y="152"/>
                  </a:lnTo>
                  <a:lnTo>
                    <a:pt x="77" y="119"/>
                  </a:lnTo>
                  <a:lnTo>
                    <a:pt x="0" y="119"/>
                  </a:lnTo>
                  <a:lnTo>
                    <a:pt x="0" y="103"/>
                  </a:lnTo>
                  <a:lnTo>
                    <a:pt x="6" y="103"/>
                  </a:lnTo>
                  <a:lnTo>
                    <a:pt x="6" y="16"/>
                  </a:lnTo>
                  <a:lnTo>
                    <a:pt x="0" y="16"/>
                  </a:lnTo>
                  <a:lnTo>
                    <a:pt x="0" y="0"/>
                  </a:lnTo>
                  <a:lnTo>
                    <a:pt x="0" y="0"/>
                  </a:lnTo>
                  <a:close/>
                  <a:moveTo>
                    <a:pt x="128" y="40"/>
                  </a:moveTo>
                  <a:lnTo>
                    <a:pt x="122" y="40"/>
                  </a:lnTo>
                  <a:lnTo>
                    <a:pt x="113" y="40"/>
                  </a:lnTo>
                  <a:lnTo>
                    <a:pt x="115" y="44"/>
                  </a:lnTo>
                  <a:lnTo>
                    <a:pt x="87" y="61"/>
                  </a:lnTo>
                  <a:lnTo>
                    <a:pt x="75" y="52"/>
                  </a:lnTo>
                  <a:lnTo>
                    <a:pt x="75" y="50"/>
                  </a:lnTo>
                  <a:lnTo>
                    <a:pt x="73" y="50"/>
                  </a:lnTo>
                  <a:lnTo>
                    <a:pt x="48" y="61"/>
                  </a:lnTo>
                  <a:lnTo>
                    <a:pt x="50" y="67"/>
                  </a:lnTo>
                  <a:lnTo>
                    <a:pt x="73" y="56"/>
                  </a:lnTo>
                  <a:lnTo>
                    <a:pt x="85" y="65"/>
                  </a:lnTo>
                  <a:lnTo>
                    <a:pt x="87" y="67"/>
                  </a:lnTo>
                  <a:lnTo>
                    <a:pt x="89" y="67"/>
                  </a:lnTo>
                  <a:lnTo>
                    <a:pt x="117" y="48"/>
                  </a:lnTo>
                  <a:lnTo>
                    <a:pt x="120" y="52"/>
                  </a:lnTo>
                  <a:lnTo>
                    <a:pt x="124" y="46"/>
                  </a:lnTo>
                  <a:lnTo>
                    <a:pt x="128" y="40"/>
                  </a:lnTo>
                  <a:lnTo>
                    <a:pt x="128" y="40"/>
                  </a:lnTo>
                  <a:close/>
                  <a:moveTo>
                    <a:pt x="113" y="58"/>
                  </a:moveTo>
                  <a:lnTo>
                    <a:pt x="113" y="85"/>
                  </a:lnTo>
                  <a:lnTo>
                    <a:pt x="122" y="85"/>
                  </a:lnTo>
                  <a:lnTo>
                    <a:pt x="122" y="58"/>
                  </a:lnTo>
                  <a:lnTo>
                    <a:pt x="113" y="58"/>
                  </a:lnTo>
                  <a:lnTo>
                    <a:pt x="113" y="58"/>
                  </a:lnTo>
                  <a:close/>
                  <a:moveTo>
                    <a:pt x="101" y="67"/>
                  </a:moveTo>
                  <a:lnTo>
                    <a:pt x="101" y="85"/>
                  </a:lnTo>
                  <a:lnTo>
                    <a:pt x="109" y="85"/>
                  </a:lnTo>
                  <a:lnTo>
                    <a:pt x="109" y="67"/>
                  </a:lnTo>
                  <a:lnTo>
                    <a:pt x="101" y="67"/>
                  </a:lnTo>
                  <a:lnTo>
                    <a:pt x="101" y="67"/>
                  </a:lnTo>
                  <a:close/>
                  <a:moveTo>
                    <a:pt x="87" y="77"/>
                  </a:moveTo>
                  <a:lnTo>
                    <a:pt x="87" y="85"/>
                  </a:lnTo>
                  <a:lnTo>
                    <a:pt x="95" y="85"/>
                  </a:lnTo>
                  <a:lnTo>
                    <a:pt x="95" y="77"/>
                  </a:lnTo>
                  <a:lnTo>
                    <a:pt x="87" y="77"/>
                  </a:lnTo>
                  <a:lnTo>
                    <a:pt x="87" y="77"/>
                  </a:lnTo>
                  <a:close/>
                  <a:moveTo>
                    <a:pt x="75" y="69"/>
                  </a:moveTo>
                  <a:lnTo>
                    <a:pt x="75" y="85"/>
                  </a:lnTo>
                  <a:lnTo>
                    <a:pt x="83" y="85"/>
                  </a:lnTo>
                  <a:lnTo>
                    <a:pt x="83" y="69"/>
                  </a:lnTo>
                  <a:lnTo>
                    <a:pt x="75" y="69"/>
                  </a:lnTo>
                  <a:lnTo>
                    <a:pt x="75" y="69"/>
                  </a:lnTo>
                  <a:close/>
                  <a:moveTo>
                    <a:pt x="63" y="69"/>
                  </a:moveTo>
                  <a:lnTo>
                    <a:pt x="63" y="85"/>
                  </a:lnTo>
                  <a:lnTo>
                    <a:pt x="71" y="85"/>
                  </a:lnTo>
                  <a:lnTo>
                    <a:pt x="71" y="69"/>
                  </a:lnTo>
                  <a:lnTo>
                    <a:pt x="63" y="69"/>
                  </a:lnTo>
                  <a:lnTo>
                    <a:pt x="63" y="69"/>
                  </a:lnTo>
                  <a:close/>
                  <a:moveTo>
                    <a:pt x="48" y="73"/>
                  </a:moveTo>
                  <a:lnTo>
                    <a:pt x="48" y="85"/>
                  </a:lnTo>
                  <a:lnTo>
                    <a:pt x="56" y="85"/>
                  </a:lnTo>
                  <a:lnTo>
                    <a:pt x="56" y="73"/>
                  </a:lnTo>
                  <a:lnTo>
                    <a:pt x="48" y="73"/>
                  </a:lnTo>
                  <a:lnTo>
                    <a:pt x="48" y="73"/>
                  </a:lnTo>
                  <a:close/>
                  <a:moveTo>
                    <a:pt x="146" y="18"/>
                  </a:moveTo>
                  <a:lnTo>
                    <a:pt x="24" y="18"/>
                  </a:lnTo>
                  <a:lnTo>
                    <a:pt x="24" y="101"/>
                  </a:lnTo>
                  <a:lnTo>
                    <a:pt x="146" y="101"/>
                  </a:lnTo>
                  <a:lnTo>
                    <a:pt x="146" y="18"/>
                  </a:lnTo>
                  <a:close/>
                </a:path>
              </a:pathLst>
            </a:custGeom>
            <a:solidFill>
              <a:srgbClr val="B4B7BE"/>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9" name="组合 58"/>
          <p:cNvGrpSpPr/>
          <p:nvPr/>
        </p:nvGrpSpPr>
        <p:grpSpPr>
          <a:xfrm>
            <a:off x="5737547" y="3703042"/>
            <a:ext cx="714955" cy="714955"/>
            <a:chOff x="5737547" y="3703042"/>
            <a:chExt cx="714955" cy="714955"/>
          </a:xfrm>
        </p:grpSpPr>
        <p:sp>
          <p:nvSpPr>
            <p:cNvPr id="25" name="椭圆 24"/>
            <p:cNvSpPr/>
            <p:nvPr/>
          </p:nvSpPr>
          <p:spPr>
            <a:xfrm>
              <a:off x="5737547" y="3703042"/>
              <a:ext cx="714955" cy="714955"/>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37"/>
            <p:cNvGrpSpPr/>
            <p:nvPr/>
          </p:nvGrpSpPr>
          <p:grpSpPr bwMode="auto">
            <a:xfrm>
              <a:off x="5845886" y="3868032"/>
              <a:ext cx="493879" cy="398149"/>
              <a:chOff x="316517" y="428157"/>
              <a:chExt cx="763002" cy="615108"/>
            </a:xfrm>
          </p:grpSpPr>
          <p:sp>
            <p:nvSpPr>
              <p:cNvPr id="27" name="圆角矩形 35"/>
              <p:cNvSpPr>
                <a:spLocks noChangeArrowheads="1"/>
              </p:cNvSpPr>
              <p:nvPr/>
            </p:nvSpPr>
            <p:spPr bwMode="auto">
              <a:xfrm>
                <a:off x="377825" y="428157"/>
                <a:ext cx="640387" cy="368076"/>
              </a:xfrm>
              <a:prstGeom prst="roundRect">
                <a:avLst>
                  <a:gd name="adj" fmla="val 8903"/>
                </a:avLst>
              </a:prstGeom>
              <a:noFill/>
              <a:ln w="28575">
                <a:solidFill>
                  <a:srgbClr val="B4B7BE"/>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28" name="梯形 36"/>
              <p:cNvSpPr>
                <a:spLocks noChangeArrowheads="1"/>
              </p:cNvSpPr>
              <p:nvPr/>
            </p:nvSpPr>
            <p:spPr bwMode="auto">
              <a:xfrm flipV="1">
                <a:off x="316517" y="836912"/>
                <a:ext cx="763002" cy="206353"/>
              </a:xfrm>
              <a:custGeom>
                <a:avLst/>
                <a:gdLst>
                  <a:gd name="T0" fmla="*/ 737215 w 21600"/>
                  <a:gd name="T1" fmla="*/ 103177 h 21600"/>
                  <a:gd name="T2" fmla="*/ 381501 w 21600"/>
                  <a:gd name="T3" fmla="*/ 206353 h 21600"/>
                  <a:gd name="T4" fmla="*/ 25787 w 21600"/>
                  <a:gd name="T5" fmla="*/ 103177 h 21600"/>
                  <a:gd name="T6" fmla="*/ 381501 w 21600"/>
                  <a:gd name="T7" fmla="*/ 0 h 21600"/>
                  <a:gd name="T8" fmla="*/ 0 60000 65536"/>
                  <a:gd name="T9" fmla="*/ 0 60000 65536"/>
                  <a:gd name="T10" fmla="*/ 0 60000 65536"/>
                  <a:gd name="T11" fmla="*/ 0 60000 65536"/>
                  <a:gd name="T12" fmla="*/ 2530 w 21600"/>
                  <a:gd name="T13" fmla="*/ 2530 h 21600"/>
                  <a:gd name="T14" fmla="*/ 19070 w 21600"/>
                  <a:gd name="T15" fmla="*/ 19070 h 21600"/>
                </a:gdLst>
                <a:ahLst/>
                <a:cxnLst>
                  <a:cxn ang="T8">
                    <a:pos x="T0" y="T1"/>
                  </a:cxn>
                  <a:cxn ang="T9">
                    <a:pos x="T2" y="T3"/>
                  </a:cxn>
                  <a:cxn ang="T10">
                    <a:pos x="T4" y="T5"/>
                  </a:cxn>
                  <a:cxn ang="T11">
                    <a:pos x="T6" y="T7"/>
                  </a:cxn>
                </a:cxnLst>
                <a:rect l="T12" t="T13" r="T14" b="T15"/>
                <a:pathLst>
                  <a:path w="21600" h="21600">
                    <a:moveTo>
                      <a:pt x="0" y="0"/>
                    </a:moveTo>
                    <a:lnTo>
                      <a:pt x="1460" y="21600"/>
                    </a:lnTo>
                    <a:lnTo>
                      <a:pt x="20140" y="21600"/>
                    </a:lnTo>
                    <a:lnTo>
                      <a:pt x="21600" y="0"/>
                    </a:lnTo>
                    <a:close/>
                  </a:path>
                </a:pathLst>
              </a:custGeom>
              <a:solidFill>
                <a:srgbClr val="B4B7BE"/>
              </a:solid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grpSp>
      <p:sp>
        <p:nvSpPr>
          <p:cNvPr id="33" name="标题 4"/>
          <p:cNvSpPr txBox="1"/>
          <p:nvPr/>
        </p:nvSpPr>
        <p:spPr>
          <a:xfrm>
            <a:off x="2209155" y="2060848"/>
            <a:ext cx="7632848" cy="10661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9600" b="1" dirty="0">
                <a:solidFill>
                  <a:srgbClr val="B4B7BE"/>
                </a:solidFill>
                <a:latin typeface="微软雅黑" panose="020B0503020204020204" pitchFamily="34" charset="-122"/>
                <a:ea typeface="微软雅黑" panose="020B0503020204020204" pitchFamily="34" charset="-122"/>
              </a:rPr>
              <a:t>谢谢聆听</a:t>
            </a:r>
            <a:endParaRPr lang="zh-CN" altLang="en-US" sz="9600" b="1" dirty="0">
              <a:solidFill>
                <a:srgbClr val="B4B7BE"/>
              </a:solidFill>
              <a:latin typeface="微软雅黑" panose="020B0503020204020204" pitchFamily="34" charset="-122"/>
              <a:ea typeface="微软雅黑" panose="020B0503020204020204" pitchFamily="34" charset="-122"/>
            </a:endParaRPr>
          </a:p>
        </p:txBody>
      </p:sp>
      <p:sp>
        <p:nvSpPr>
          <p:cNvPr id="34" name="矩形 33"/>
          <p:cNvSpPr/>
          <p:nvPr/>
        </p:nvSpPr>
        <p:spPr>
          <a:xfrm>
            <a:off x="0" y="5039464"/>
            <a:ext cx="12195175" cy="45719"/>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698481" y="4689140"/>
            <a:ext cx="792088" cy="792088"/>
          </a:xfrm>
          <a:prstGeom prst="ellipse">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4"/>
          <p:cNvSpPr txBox="1"/>
          <p:nvPr/>
        </p:nvSpPr>
        <p:spPr>
          <a:xfrm>
            <a:off x="5519126" y="4689140"/>
            <a:ext cx="1149763" cy="7920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chemeClr val="bg1"/>
                </a:solidFill>
                <a:latin typeface="Impact MT Std" pitchFamily="34" charset="0"/>
              </a:rPr>
              <a:t>GO</a:t>
            </a:r>
            <a:endParaRPr lang="zh-CN" altLang="en-US" sz="2000" dirty="0">
              <a:solidFill>
                <a:schemeClr val="bg1"/>
              </a:solidFill>
              <a:latin typeface="Impact MT Std" pitchFamily="34" charset="0"/>
            </a:endParaRPr>
          </a:p>
        </p:txBody>
      </p:sp>
      <p:sp>
        <p:nvSpPr>
          <p:cNvPr id="39" name="文本框 29"/>
          <p:cNvSpPr txBox="1"/>
          <p:nvPr/>
        </p:nvSpPr>
        <p:spPr>
          <a:xfrm>
            <a:off x="5173980" y="6042774"/>
            <a:ext cx="1844040" cy="338554"/>
          </a:xfrm>
          <a:prstGeom prst="rect">
            <a:avLst/>
          </a:prstGeom>
          <a:noFill/>
          <a:ln>
            <a:solidFill>
              <a:srgbClr val="FC4B41"/>
            </a:solidFill>
          </a:ln>
        </p:spPr>
        <p:txBody>
          <a:bodyPr wrap="square" rtlCol="0">
            <a:spAutoFit/>
          </a:bodyPr>
          <a:lstStyle/>
          <a:p>
            <a:pPr algn="ctr"/>
            <a:r>
              <a:rPr lang="zh-CN" altLang="en-US" sz="1600" spc="300" dirty="0">
                <a:solidFill>
                  <a:srgbClr val="FC4B41"/>
                </a:solidFill>
                <a:latin typeface="微软雅黑" panose="020B0503020204020204" pitchFamily="34" charset="-122"/>
                <a:ea typeface="微软雅黑" panose="020B0503020204020204" pitchFamily="34" charset="-122"/>
              </a:rPr>
              <a:t>奔跑吧兄弟</a:t>
            </a:r>
            <a:endParaRPr lang="zh-CN" altLang="en-US" sz="1600" spc="300" dirty="0">
              <a:solidFill>
                <a:srgbClr val="FC4B4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448857" y="3703042"/>
            <a:ext cx="720081" cy="720081"/>
            <a:chOff x="3448857" y="3703042"/>
            <a:chExt cx="720081" cy="720081"/>
          </a:xfrm>
        </p:grpSpPr>
        <p:sp>
          <p:nvSpPr>
            <p:cNvPr id="11" name="椭圆 10"/>
            <p:cNvSpPr/>
            <p:nvPr/>
          </p:nvSpPr>
          <p:spPr>
            <a:xfrm>
              <a:off x="3448857" y="3703042"/>
              <a:ext cx="720081" cy="720081"/>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3595204" y="3808793"/>
              <a:ext cx="437633" cy="525616"/>
              <a:chOff x="5501727" y="1556792"/>
              <a:chExt cx="1019228" cy="1224136"/>
            </a:xfrm>
            <a:solidFill>
              <a:srgbClr val="B4B7BE"/>
            </a:solidFill>
          </p:grpSpPr>
          <p:sp>
            <p:nvSpPr>
              <p:cNvPr id="44" name="矩形 43"/>
              <p:cNvSpPr/>
              <p:nvPr/>
            </p:nvSpPr>
            <p:spPr>
              <a:xfrm>
                <a:off x="5617267"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501727" y="1876363"/>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93377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818235" y="2141536"/>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85135" y="1556792"/>
                <a:ext cx="120280" cy="12241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169595" y="1700808"/>
                <a:ext cx="351360" cy="351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8113811" y="3717032"/>
            <a:ext cx="694337" cy="694337"/>
            <a:chOff x="8113811" y="3717032"/>
            <a:chExt cx="694337" cy="694337"/>
          </a:xfrm>
        </p:grpSpPr>
        <p:sp>
          <p:nvSpPr>
            <p:cNvPr id="50" name="椭圆 49"/>
            <p:cNvSpPr/>
            <p:nvPr/>
          </p:nvSpPr>
          <p:spPr>
            <a:xfrm>
              <a:off x="8113811" y="371703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9"/>
            <p:cNvSpPr>
              <a:spLocks noChangeAspect="1" noEditPoints="1" noChangeArrowheads="1"/>
            </p:cNvSpPr>
            <p:nvPr/>
          </p:nvSpPr>
          <p:spPr bwMode="auto">
            <a:xfrm>
              <a:off x="8226760" y="3856523"/>
              <a:ext cx="480992" cy="438697"/>
            </a:xfrm>
            <a:custGeom>
              <a:avLst/>
              <a:gdLst>
                <a:gd name="T0" fmla="*/ 141 w 181"/>
                <a:gd name="T1" fmla="*/ 0 h 165"/>
                <a:gd name="T2" fmla="*/ 149 w 181"/>
                <a:gd name="T3" fmla="*/ 8 h 165"/>
                <a:gd name="T4" fmla="*/ 134 w 181"/>
                <a:gd name="T5" fmla="*/ 47 h 165"/>
                <a:gd name="T6" fmla="*/ 33 w 181"/>
                <a:gd name="T7" fmla="*/ 14 h 165"/>
                <a:gd name="T8" fmla="*/ 39 w 181"/>
                <a:gd name="T9" fmla="*/ 20 h 165"/>
                <a:gd name="T10" fmla="*/ 51 w 181"/>
                <a:gd name="T11" fmla="*/ 31 h 165"/>
                <a:gd name="T12" fmla="*/ 33 w 181"/>
                <a:gd name="T13" fmla="*/ 39 h 165"/>
                <a:gd name="T14" fmla="*/ 39 w 181"/>
                <a:gd name="T15" fmla="*/ 45 h 165"/>
                <a:gd name="T16" fmla="*/ 51 w 181"/>
                <a:gd name="T17" fmla="*/ 55 h 165"/>
                <a:gd name="T18" fmla="*/ 33 w 181"/>
                <a:gd name="T19" fmla="*/ 63 h 165"/>
                <a:gd name="T20" fmla="*/ 39 w 181"/>
                <a:gd name="T21" fmla="*/ 67 h 165"/>
                <a:gd name="T22" fmla="*/ 51 w 181"/>
                <a:gd name="T23" fmla="*/ 77 h 165"/>
                <a:gd name="T24" fmla="*/ 33 w 181"/>
                <a:gd name="T25" fmla="*/ 86 h 165"/>
                <a:gd name="T26" fmla="*/ 39 w 181"/>
                <a:gd name="T27" fmla="*/ 90 h 165"/>
                <a:gd name="T28" fmla="*/ 51 w 181"/>
                <a:gd name="T29" fmla="*/ 100 h 165"/>
                <a:gd name="T30" fmla="*/ 33 w 181"/>
                <a:gd name="T31" fmla="*/ 110 h 165"/>
                <a:gd name="T32" fmla="*/ 39 w 181"/>
                <a:gd name="T33" fmla="*/ 116 h 165"/>
                <a:gd name="T34" fmla="*/ 51 w 181"/>
                <a:gd name="T35" fmla="*/ 126 h 165"/>
                <a:gd name="T36" fmla="*/ 33 w 181"/>
                <a:gd name="T37" fmla="*/ 134 h 165"/>
                <a:gd name="T38" fmla="*/ 33 w 181"/>
                <a:gd name="T39" fmla="*/ 151 h 165"/>
                <a:gd name="T40" fmla="*/ 134 w 181"/>
                <a:gd name="T41" fmla="*/ 118 h 165"/>
                <a:gd name="T42" fmla="*/ 149 w 181"/>
                <a:gd name="T43" fmla="*/ 157 h 165"/>
                <a:gd name="T44" fmla="*/ 141 w 181"/>
                <a:gd name="T45" fmla="*/ 165 h 165"/>
                <a:gd name="T46" fmla="*/ 19 w 181"/>
                <a:gd name="T47" fmla="*/ 165 h 165"/>
                <a:gd name="T48" fmla="*/ 19 w 181"/>
                <a:gd name="T49" fmla="*/ 146 h 165"/>
                <a:gd name="T50" fmla="*/ 0 w 181"/>
                <a:gd name="T51" fmla="*/ 132 h 165"/>
                <a:gd name="T52" fmla="*/ 19 w 181"/>
                <a:gd name="T53" fmla="*/ 120 h 165"/>
                <a:gd name="T54" fmla="*/ 0 w 181"/>
                <a:gd name="T55" fmla="*/ 108 h 165"/>
                <a:gd name="T56" fmla="*/ 19 w 181"/>
                <a:gd name="T57" fmla="*/ 98 h 165"/>
                <a:gd name="T58" fmla="*/ 0 w 181"/>
                <a:gd name="T59" fmla="*/ 83 h 165"/>
                <a:gd name="T60" fmla="*/ 19 w 181"/>
                <a:gd name="T61" fmla="*/ 75 h 165"/>
                <a:gd name="T62" fmla="*/ 0 w 181"/>
                <a:gd name="T63" fmla="*/ 61 h 165"/>
                <a:gd name="T64" fmla="*/ 19 w 181"/>
                <a:gd name="T65" fmla="*/ 51 h 165"/>
                <a:gd name="T66" fmla="*/ 0 w 181"/>
                <a:gd name="T67" fmla="*/ 39 h 165"/>
                <a:gd name="T68" fmla="*/ 19 w 181"/>
                <a:gd name="T69" fmla="*/ 8 h 165"/>
                <a:gd name="T70" fmla="*/ 27 w 181"/>
                <a:gd name="T71" fmla="*/ 0 h 165"/>
                <a:gd name="T72" fmla="*/ 63 w 181"/>
                <a:gd name="T73" fmla="*/ 79 h 165"/>
                <a:gd name="T74" fmla="*/ 84 w 181"/>
                <a:gd name="T75" fmla="*/ 88 h 165"/>
                <a:gd name="T76" fmla="*/ 63 w 181"/>
                <a:gd name="T77" fmla="*/ 79 h 165"/>
                <a:gd name="T78" fmla="*/ 63 w 181"/>
                <a:gd name="T79" fmla="*/ 61 h 165"/>
                <a:gd name="T80" fmla="*/ 100 w 181"/>
                <a:gd name="T81" fmla="*/ 69 h 165"/>
                <a:gd name="T82" fmla="*/ 63 w 181"/>
                <a:gd name="T83" fmla="*/ 61 h 165"/>
                <a:gd name="T84" fmla="*/ 63 w 181"/>
                <a:gd name="T85" fmla="*/ 45 h 165"/>
                <a:gd name="T86" fmla="*/ 116 w 181"/>
                <a:gd name="T87" fmla="*/ 53 h 165"/>
                <a:gd name="T88" fmla="*/ 63 w 181"/>
                <a:gd name="T89" fmla="*/ 45 h 165"/>
                <a:gd name="T90" fmla="*/ 63 w 181"/>
                <a:gd name="T91" fmla="*/ 29 h 165"/>
                <a:gd name="T92" fmla="*/ 116 w 181"/>
                <a:gd name="T93" fmla="*/ 35 h 165"/>
                <a:gd name="T94" fmla="*/ 63 w 181"/>
                <a:gd name="T95" fmla="*/ 29 h 165"/>
                <a:gd name="T96" fmla="*/ 84 w 181"/>
                <a:gd name="T97" fmla="*/ 130 h 165"/>
                <a:gd name="T98" fmla="*/ 106 w 181"/>
                <a:gd name="T99" fmla="*/ 130 h 165"/>
                <a:gd name="T100" fmla="*/ 86 w 181"/>
                <a:gd name="T101" fmla="*/ 108 h 165"/>
                <a:gd name="T102" fmla="*/ 84 w 181"/>
                <a:gd name="T103" fmla="*/ 130 h 165"/>
                <a:gd name="T104" fmla="*/ 161 w 181"/>
                <a:gd name="T105" fmla="*/ 37 h 165"/>
                <a:gd name="T106" fmla="*/ 116 w 181"/>
                <a:gd name="T107" fmla="*/ 120 h 165"/>
                <a:gd name="T108" fmla="*/ 161 w 181"/>
                <a:gd name="T109" fmla="*/ 37 h 1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1"/>
                <a:gd name="T166" fmla="*/ 0 h 165"/>
                <a:gd name="T167" fmla="*/ 181 w 181"/>
                <a:gd name="T168" fmla="*/ 165 h 1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1" h="165">
                  <a:moveTo>
                    <a:pt x="27" y="0"/>
                  </a:moveTo>
                  <a:lnTo>
                    <a:pt x="141" y="0"/>
                  </a:lnTo>
                  <a:lnTo>
                    <a:pt x="149" y="0"/>
                  </a:lnTo>
                  <a:lnTo>
                    <a:pt x="149" y="8"/>
                  </a:lnTo>
                  <a:lnTo>
                    <a:pt x="149" y="35"/>
                  </a:lnTo>
                  <a:lnTo>
                    <a:pt x="134" y="47"/>
                  </a:lnTo>
                  <a:lnTo>
                    <a:pt x="134" y="14"/>
                  </a:lnTo>
                  <a:lnTo>
                    <a:pt x="33" y="14"/>
                  </a:lnTo>
                  <a:lnTo>
                    <a:pt x="33" y="25"/>
                  </a:lnTo>
                  <a:lnTo>
                    <a:pt x="39" y="20"/>
                  </a:lnTo>
                  <a:lnTo>
                    <a:pt x="47" y="18"/>
                  </a:lnTo>
                  <a:lnTo>
                    <a:pt x="51" y="31"/>
                  </a:lnTo>
                  <a:lnTo>
                    <a:pt x="45" y="35"/>
                  </a:lnTo>
                  <a:lnTo>
                    <a:pt x="33" y="39"/>
                  </a:lnTo>
                  <a:lnTo>
                    <a:pt x="33" y="47"/>
                  </a:lnTo>
                  <a:lnTo>
                    <a:pt x="39" y="45"/>
                  </a:lnTo>
                  <a:lnTo>
                    <a:pt x="47" y="41"/>
                  </a:lnTo>
                  <a:lnTo>
                    <a:pt x="51" y="55"/>
                  </a:lnTo>
                  <a:lnTo>
                    <a:pt x="45" y="57"/>
                  </a:lnTo>
                  <a:lnTo>
                    <a:pt x="33" y="63"/>
                  </a:lnTo>
                  <a:lnTo>
                    <a:pt x="33" y="71"/>
                  </a:lnTo>
                  <a:lnTo>
                    <a:pt x="39" y="67"/>
                  </a:lnTo>
                  <a:lnTo>
                    <a:pt x="47" y="65"/>
                  </a:lnTo>
                  <a:lnTo>
                    <a:pt x="51" y="77"/>
                  </a:lnTo>
                  <a:lnTo>
                    <a:pt x="45" y="81"/>
                  </a:lnTo>
                  <a:lnTo>
                    <a:pt x="33" y="86"/>
                  </a:lnTo>
                  <a:lnTo>
                    <a:pt x="33" y="94"/>
                  </a:lnTo>
                  <a:lnTo>
                    <a:pt x="39" y="90"/>
                  </a:lnTo>
                  <a:lnTo>
                    <a:pt x="47" y="88"/>
                  </a:lnTo>
                  <a:lnTo>
                    <a:pt x="51" y="100"/>
                  </a:lnTo>
                  <a:lnTo>
                    <a:pt x="45" y="104"/>
                  </a:lnTo>
                  <a:lnTo>
                    <a:pt x="33" y="110"/>
                  </a:lnTo>
                  <a:lnTo>
                    <a:pt x="33" y="118"/>
                  </a:lnTo>
                  <a:lnTo>
                    <a:pt x="39" y="116"/>
                  </a:lnTo>
                  <a:lnTo>
                    <a:pt x="47" y="112"/>
                  </a:lnTo>
                  <a:lnTo>
                    <a:pt x="51" y="126"/>
                  </a:lnTo>
                  <a:lnTo>
                    <a:pt x="45" y="128"/>
                  </a:lnTo>
                  <a:lnTo>
                    <a:pt x="33" y="134"/>
                  </a:lnTo>
                  <a:lnTo>
                    <a:pt x="33" y="146"/>
                  </a:lnTo>
                  <a:lnTo>
                    <a:pt x="33" y="151"/>
                  </a:lnTo>
                  <a:lnTo>
                    <a:pt x="134" y="151"/>
                  </a:lnTo>
                  <a:lnTo>
                    <a:pt x="134" y="118"/>
                  </a:lnTo>
                  <a:lnTo>
                    <a:pt x="149" y="106"/>
                  </a:lnTo>
                  <a:lnTo>
                    <a:pt x="149" y="157"/>
                  </a:lnTo>
                  <a:lnTo>
                    <a:pt x="149" y="165"/>
                  </a:lnTo>
                  <a:lnTo>
                    <a:pt x="141" y="165"/>
                  </a:lnTo>
                  <a:lnTo>
                    <a:pt x="27" y="165"/>
                  </a:lnTo>
                  <a:lnTo>
                    <a:pt x="19" y="165"/>
                  </a:lnTo>
                  <a:lnTo>
                    <a:pt x="19" y="157"/>
                  </a:lnTo>
                  <a:lnTo>
                    <a:pt x="19" y="146"/>
                  </a:lnTo>
                  <a:lnTo>
                    <a:pt x="4" y="146"/>
                  </a:lnTo>
                  <a:lnTo>
                    <a:pt x="0" y="132"/>
                  </a:lnTo>
                  <a:lnTo>
                    <a:pt x="19" y="124"/>
                  </a:lnTo>
                  <a:lnTo>
                    <a:pt x="19" y="120"/>
                  </a:lnTo>
                  <a:lnTo>
                    <a:pt x="4" y="120"/>
                  </a:lnTo>
                  <a:lnTo>
                    <a:pt x="0" y="108"/>
                  </a:lnTo>
                  <a:lnTo>
                    <a:pt x="19" y="100"/>
                  </a:lnTo>
                  <a:lnTo>
                    <a:pt x="19" y="98"/>
                  </a:lnTo>
                  <a:lnTo>
                    <a:pt x="4" y="98"/>
                  </a:lnTo>
                  <a:lnTo>
                    <a:pt x="0" y="83"/>
                  </a:lnTo>
                  <a:lnTo>
                    <a:pt x="19" y="77"/>
                  </a:lnTo>
                  <a:lnTo>
                    <a:pt x="19" y="75"/>
                  </a:lnTo>
                  <a:lnTo>
                    <a:pt x="4" y="75"/>
                  </a:lnTo>
                  <a:lnTo>
                    <a:pt x="0" y="61"/>
                  </a:lnTo>
                  <a:lnTo>
                    <a:pt x="19" y="53"/>
                  </a:lnTo>
                  <a:lnTo>
                    <a:pt x="19" y="51"/>
                  </a:lnTo>
                  <a:lnTo>
                    <a:pt x="4" y="51"/>
                  </a:lnTo>
                  <a:lnTo>
                    <a:pt x="0" y="39"/>
                  </a:lnTo>
                  <a:lnTo>
                    <a:pt x="19" y="31"/>
                  </a:lnTo>
                  <a:lnTo>
                    <a:pt x="19" y="8"/>
                  </a:lnTo>
                  <a:lnTo>
                    <a:pt x="19" y="0"/>
                  </a:lnTo>
                  <a:lnTo>
                    <a:pt x="27" y="0"/>
                  </a:lnTo>
                  <a:lnTo>
                    <a:pt x="27" y="0"/>
                  </a:lnTo>
                  <a:close/>
                  <a:moveTo>
                    <a:pt x="63" y="79"/>
                  </a:moveTo>
                  <a:lnTo>
                    <a:pt x="63" y="88"/>
                  </a:lnTo>
                  <a:lnTo>
                    <a:pt x="84" y="88"/>
                  </a:lnTo>
                  <a:lnTo>
                    <a:pt x="84" y="79"/>
                  </a:lnTo>
                  <a:lnTo>
                    <a:pt x="63" y="79"/>
                  </a:lnTo>
                  <a:lnTo>
                    <a:pt x="63" y="79"/>
                  </a:lnTo>
                  <a:close/>
                  <a:moveTo>
                    <a:pt x="63" y="61"/>
                  </a:moveTo>
                  <a:lnTo>
                    <a:pt x="63" y="69"/>
                  </a:lnTo>
                  <a:lnTo>
                    <a:pt x="100" y="69"/>
                  </a:lnTo>
                  <a:lnTo>
                    <a:pt x="100" y="61"/>
                  </a:lnTo>
                  <a:lnTo>
                    <a:pt x="63" y="61"/>
                  </a:lnTo>
                  <a:lnTo>
                    <a:pt x="63" y="61"/>
                  </a:lnTo>
                  <a:close/>
                  <a:moveTo>
                    <a:pt x="63" y="45"/>
                  </a:moveTo>
                  <a:lnTo>
                    <a:pt x="63" y="53"/>
                  </a:lnTo>
                  <a:lnTo>
                    <a:pt x="116" y="53"/>
                  </a:lnTo>
                  <a:lnTo>
                    <a:pt x="116" y="45"/>
                  </a:lnTo>
                  <a:lnTo>
                    <a:pt x="63" y="45"/>
                  </a:lnTo>
                  <a:lnTo>
                    <a:pt x="63" y="45"/>
                  </a:lnTo>
                  <a:close/>
                  <a:moveTo>
                    <a:pt x="63" y="29"/>
                  </a:moveTo>
                  <a:lnTo>
                    <a:pt x="63" y="35"/>
                  </a:lnTo>
                  <a:lnTo>
                    <a:pt x="116" y="35"/>
                  </a:lnTo>
                  <a:lnTo>
                    <a:pt x="116" y="29"/>
                  </a:lnTo>
                  <a:lnTo>
                    <a:pt x="63" y="29"/>
                  </a:lnTo>
                  <a:lnTo>
                    <a:pt x="63" y="29"/>
                  </a:lnTo>
                  <a:close/>
                  <a:moveTo>
                    <a:pt x="84" y="130"/>
                  </a:moveTo>
                  <a:lnTo>
                    <a:pt x="96" y="130"/>
                  </a:lnTo>
                  <a:lnTo>
                    <a:pt x="106" y="130"/>
                  </a:lnTo>
                  <a:lnTo>
                    <a:pt x="96" y="118"/>
                  </a:lnTo>
                  <a:lnTo>
                    <a:pt x="86" y="108"/>
                  </a:lnTo>
                  <a:lnTo>
                    <a:pt x="86" y="120"/>
                  </a:lnTo>
                  <a:lnTo>
                    <a:pt x="84" y="130"/>
                  </a:lnTo>
                  <a:lnTo>
                    <a:pt x="84" y="130"/>
                  </a:lnTo>
                  <a:close/>
                  <a:moveTo>
                    <a:pt x="161" y="37"/>
                  </a:moveTo>
                  <a:lnTo>
                    <a:pt x="96" y="100"/>
                  </a:lnTo>
                  <a:lnTo>
                    <a:pt x="116" y="120"/>
                  </a:lnTo>
                  <a:lnTo>
                    <a:pt x="181" y="57"/>
                  </a:lnTo>
                  <a:lnTo>
                    <a:pt x="161" y="37"/>
                  </a:lnTo>
                  <a:close/>
                </a:path>
              </a:pathLst>
            </a:custGeom>
            <a:solidFill>
              <a:srgbClr val="B4B7BE"/>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60" name="组合 59"/>
          <p:cNvGrpSpPr/>
          <p:nvPr/>
        </p:nvGrpSpPr>
        <p:grpSpPr>
          <a:xfrm>
            <a:off x="6941387" y="3703042"/>
            <a:ext cx="694337" cy="694337"/>
            <a:chOff x="6941387" y="3703042"/>
            <a:chExt cx="694337" cy="694337"/>
          </a:xfrm>
        </p:grpSpPr>
        <p:sp>
          <p:nvSpPr>
            <p:cNvPr id="30" name="椭圆 29"/>
            <p:cNvSpPr/>
            <p:nvPr/>
          </p:nvSpPr>
          <p:spPr>
            <a:xfrm>
              <a:off x="6941387" y="3703042"/>
              <a:ext cx="694337" cy="694337"/>
            </a:xfrm>
            <a:prstGeom prst="ellipse">
              <a:avLst/>
            </a:prstGeom>
            <a:noFill/>
            <a:ln>
              <a:solidFill>
                <a:srgbClr val="B4B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116"/>
            <p:cNvGrpSpPr/>
            <p:nvPr/>
          </p:nvGrpSpPr>
          <p:grpSpPr bwMode="auto">
            <a:xfrm>
              <a:off x="7039431" y="3776818"/>
              <a:ext cx="448698" cy="525518"/>
              <a:chOff x="0" y="0"/>
              <a:chExt cx="1223776" cy="1433216"/>
            </a:xfrm>
            <a:solidFill>
              <a:srgbClr val="B4B7BE"/>
            </a:solidFill>
          </p:grpSpPr>
          <p:grpSp>
            <p:nvGrpSpPr>
              <p:cNvPr id="55" name="组合 111"/>
              <p:cNvGrpSpPr/>
              <p:nvPr/>
            </p:nvGrpSpPr>
            <p:grpSpPr bwMode="auto">
              <a:xfrm>
                <a:off x="0" y="0"/>
                <a:ext cx="1223776" cy="1433216"/>
                <a:chOff x="0" y="0"/>
                <a:chExt cx="1223776" cy="1433216"/>
              </a:xfrm>
              <a:grpFill/>
            </p:grpSpPr>
            <p:sp>
              <p:nvSpPr>
                <p:cNvPr id="57" name="任意多边形 112"/>
                <p:cNvSpPr>
                  <a:spLocks noChangeArrowheads="1"/>
                </p:cNvSpPr>
                <p:nvPr/>
              </p:nvSpPr>
              <p:spPr bwMode="auto">
                <a:xfrm>
                  <a:off x="0" y="0"/>
                  <a:ext cx="1208988" cy="1208988"/>
                </a:xfrm>
                <a:custGeom>
                  <a:avLst/>
                  <a:gdLst>
                    <a:gd name="T0" fmla="*/ 604493 w 1208988"/>
                    <a:gd name="T1" fmla="*/ 172493 h 1208988"/>
                    <a:gd name="T2" fmla="*/ 172493 w 1208988"/>
                    <a:gd name="T3" fmla="*/ 604493 h 1208988"/>
                    <a:gd name="T4" fmla="*/ 604493 w 1208988"/>
                    <a:gd name="T5" fmla="*/ 1036493 h 1208988"/>
                    <a:gd name="T6" fmla="*/ 1036493 w 1208988"/>
                    <a:gd name="T7" fmla="*/ 604493 h 1208988"/>
                    <a:gd name="T8" fmla="*/ 604493 w 1208988"/>
                    <a:gd name="T9" fmla="*/ 172493 h 1208988"/>
                    <a:gd name="T10" fmla="*/ 604494 w 1208988"/>
                    <a:gd name="T11" fmla="*/ 0 h 1208988"/>
                    <a:gd name="T12" fmla="*/ 1208988 w 1208988"/>
                    <a:gd name="T13" fmla="*/ 604494 h 1208988"/>
                    <a:gd name="T14" fmla="*/ 604494 w 1208988"/>
                    <a:gd name="T15" fmla="*/ 1208988 h 1208988"/>
                    <a:gd name="T16" fmla="*/ 0 w 1208988"/>
                    <a:gd name="T17" fmla="*/ 604494 h 1208988"/>
                    <a:gd name="T18" fmla="*/ 604494 w 1208988"/>
                    <a:gd name="T19" fmla="*/ 0 h 1208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8988"/>
                    <a:gd name="T31" fmla="*/ 0 h 1208988"/>
                    <a:gd name="T32" fmla="*/ 1208988 w 1208988"/>
                    <a:gd name="T33" fmla="*/ 1208988 h 12089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8988" h="1208988">
                      <a:moveTo>
                        <a:pt x="604493" y="172493"/>
                      </a:moveTo>
                      <a:cubicBezTo>
                        <a:pt x="365906" y="172493"/>
                        <a:pt x="172493" y="365906"/>
                        <a:pt x="172493" y="604493"/>
                      </a:cubicBezTo>
                      <a:cubicBezTo>
                        <a:pt x="172493" y="843080"/>
                        <a:pt x="365906" y="1036493"/>
                        <a:pt x="604493" y="1036493"/>
                      </a:cubicBezTo>
                      <a:cubicBezTo>
                        <a:pt x="843080" y="1036493"/>
                        <a:pt x="1036493" y="843080"/>
                        <a:pt x="1036493" y="604493"/>
                      </a:cubicBezTo>
                      <a:cubicBezTo>
                        <a:pt x="1036493" y="365906"/>
                        <a:pt x="843080" y="172493"/>
                        <a:pt x="604493" y="172493"/>
                      </a:cubicBezTo>
                      <a:close/>
                      <a:moveTo>
                        <a:pt x="604494" y="0"/>
                      </a:moveTo>
                      <a:cubicBezTo>
                        <a:pt x="938347" y="0"/>
                        <a:pt x="1208988" y="270641"/>
                        <a:pt x="1208988" y="604494"/>
                      </a:cubicBezTo>
                      <a:cubicBezTo>
                        <a:pt x="1208988" y="938347"/>
                        <a:pt x="938347" y="1208988"/>
                        <a:pt x="604494" y="1208988"/>
                      </a:cubicBezTo>
                      <a:cubicBezTo>
                        <a:pt x="270641" y="1208988"/>
                        <a:pt x="0" y="938347"/>
                        <a:pt x="0" y="604494"/>
                      </a:cubicBezTo>
                      <a:cubicBezTo>
                        <a:pt x="0" y="270641"/>
                        <a:pt x="270641" y="0"/>
                        <a:pt x="604494" y="0"/>
                      </a:cubicBezTo>
                      <a:close/>
                    </a:path>
                  </a:pathLst>
                </a:custGeom>
                <a:grp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58" name="矩形 113"/>
                <p:cNvSpPr>
                  <a:spLocks noChangeArrowheads="1"/>
                </p:cNvSpPr>
                <p:nvPr/>
              </p:nvSpPr>
              <p:spPr bwMode="auto">
                <a:xfrm rot="2709662">
                  <a:off x="839707" y="1049147"/>
                  <a:ext cx="496626" cy="271512"/>
                </a:xfrm>
                <a:prstGeom prst="rect">
                  <a:avLst/>
                </a:prstGeom>
                <a:grp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sp>
            <p:nvSpPr>
              <p:cNvPr id="56" name="矩形 115"/>
              <p:cNvSpPr>
                <a:spLocks noChangeArrowheads="1"/>
              </p:cNvSpPr>
              <p:nvPr/>
            </p:nvSpPr>
            <p:spPr bwMode="auto">
              <a:xfrm>
                <a:off x="403756" y="540994"/>
                <a:ext cx="432000" cy="144000"/>
              </a:xfrm>
              <a:prstGeom prst="rect">
                <a:avLst/>
              </a:prstGeom>
              <a:grpFill/>
              <a:ln>
                <a:noFill/>
              </a:ln>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grpSp>
      </p:grpSp>
      <p:sp>
        <p:nvSpPr>
          <p:cNvPr id="2" name="文本框 1"/>
          <p:cNvSpPr txBox="1"/>
          <p:nvPr/>
        </p:nvSpPr>
        <p:spPr>
          <a:xfrm>
            <a:off x="4013734" y="2959768"/>
            <a:ext cx="914400" cy="914400"/>
          </a:xfrm>
          <a:prstGeom prst="rect">
            <a:avLst/>
          </a:prstGeom>
          <a:noFill/>
        </p:spPr>
        <p:txBody>
          <a:bodyPr wrap="square" rtlCol="0">
            <a:spAutoFit/>
          </a:bodyPr>
          <a:lstStyle/>
          <a:p>
            <a:endParaRPr lang="zh-CN" altLang="en-US" dirty="0"/>
          </a:p>
        </p:txBody>
      </p:sp>
      <p:sp>
        <p:nvSpPr>
          <p:cNvPr id="3" name="文本框 2"/>
          <p:cNvSpPr txBox="1"/>
          <p:nvPr/>
        </p:nvSpPr>
        <p:spPr>
          <a:xfrm>
            <a:off x="11207314" y="6488668"/>
            <a:ext cx="997389" cy="369332"/>
          </a:xfrm>
          <a:prstGeom prst="rect">
            <a:avLst/>
          </a:prstGeom>
          <a:noFill/>
        </p:spPr>
        <p:txBody>
          <a:bodyPr wrap="none" rtlCol="0">
            <a:spAutoFit/>
          </a:bodyPr>
          <a:lstStyle/>
          <a:p>
            <a:r>
              <a:rPr lang="zh-CN" altLang="en-US" dirty="0">
                <a:solidFill>
                  <a:schemeClr val="accent6"/>
                </a:solidFill>
              </a:rPr>
              <a:t>男寝</a:t>
            </a:r>
            <a:r>
              <a:rPr lang="en-US" altLang="zh-CN" dirty="0">
                <a:solidFill>
                  <a:schemeClr val="accent6"/>
                </a:solidFill>
              </a:rPr>
              <a:t>616</a:t>
            </a:r>
            <a:endParaRPr lang="zh-CN" altLang="en-US" dirty="0">
              <a:solidFill>
                <a:schemeClr val="accent6"/>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par>
                                <p:cTn id="12" presetID="23" presetClass="entr" presetSubtype="16"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50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50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50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50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childTnLst>
                                </p:cTn>
                              </p:par>
                            </p:childTnLst>
                          </p:cTn>
                        </p:par>
                        <p:par>
                          <p:cTn id="40" fill="hold">
                            <p:stCondLst>
                              <p:cond delay="1000"/>
                            </p:stCondLst>
                            <p:childTnLst>
                              <p:par>
                                <p:cTn id="41" presetID="16" presetClass="entr" presetSubtype="21"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inVertical)">
                                      <p:cBhvr>
                                        <p:cTn id="43" dur="500"/>
                                        <p:tgtEl>
                                          <p:spTgt spid="3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par>
                                <p:cTn id="49" presetID="41" presetClass="entr" presetSubtype="0" fill="hold" grpId="0" nodeType="withEffect">
                                  <p:stCondLst>
                                    <p:cond delay="0"/>
                                  </p:stCondLst>
                                  <p:iterate type="lt">
                                    <p:tmPct val="10000"/>
                                  </p:iterate>
                                  <p:childTnLst>
                                    <p:set>
                                      <p:cBhvr>
                                        <p:cTn id="50" dur="1" fill="hold">
                                          <p:stCondLst>
                                            <p:cond delay="0"/>
                                          </p:stCondLst>
                                        </p:cTn>
                                        <p:tgtEl>
                                          <p:spTgt spid="36"/>
                                        </p:tgtEl>
                                        <p:attrNameLst>
                                          <p:attrName>style.visibility</p:attrName>
                                        </p:attrNameLst>
                                      </p:cBhvr>
                                      <p:to>
                                        <p:strVal val="visible"/>
                                      </p:to>
                                    </p:set>
                                    <p:anim calcmode="lin" valueType="num">
                                      <p:cBhvr>
                                        <p:cTn id="5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36"/>
                                        </p:tgtEl>
                                        <p:attrNameLst>
                                          <p:attrName>ppt_y</p:attrName>
                                        </p:attrNameLst>
                                      </p:cBhvr>
                                      <p:tavLst>
                                        <p:tav tm="0">
                                          <p:val>
                                            <p:strVal val="#ppt_y"/>
                                          </p:val>
                                        </p:tav>
                                        <p:tav tm="100000">
                                          <p:val>
                                            <p:strVal val="#ppt_y"/>
                                          </p:val>
                                        </p:tav>
                                      </p:tavLst>
                                    </p:anim>
                                    <p:anim calcmode="lin" valueType="num">
                                      <p:cBhvr>
                                        <p:cTn id="5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36"/>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ppt_w</p:attrName>
                                        </p:attrNameLst>
                                      </p:cBhvr>
                                      <p:tavLst>
                                        <p:tav tm="0">
                                          <p:val>
                                            <p:fltVal val="0"/>
                                          </p:val>
                                        </p:tav>
                                        <p:tav tm="100000">
                                          <p:val>
                                            <p:strVal val="#ppt_w"/>
                                          </p:val>
                                        </p:tav>
                                      </p:tavLst>
                                    </p:anim>
                                    <p:anim calcmode="lin" valueType="num">
                                      <p:cBhvr>
                                        <p:cTn id="59" dur="500" fill="hold"/>
                                        <p:tgtEl>
                                          <p:spTgt spid="39"/>
                                        </p:tgtEl>
                                        <p:attrNameLst>
                                          <p:attrName>ppt_h</p:attrName>
                                        </p:attrNameLst>
                                      </p:cBhvr>
                                      <p:tavLst>
                                        <p:tav tm="0">
                                          <p:val>
                                            <p:fltVal val="0"/>
                                          </p:val>
                                        </p:tav>
                                        <p:tav tm="100000">
                                          <p:val>
                                            <p:strVal val="#ppt_h"/>
                                          </p:val>
                                        </p:tav>
                                      </p:tavLst>
                                    </p:anim>
                                    <p:animEffect transition="in" filter="fade">
                                      <p:cBhvr>
                                        <p:cTn id="60" dur="500"/>
                                        <p:tgtEl>
                                          <p:spTgt spid="39"/>
                                        </p:tgtEl>
                                      </p:cBhvr>
                                    </p:animEffect>
                                  </p:childTnLst>
                                </p:cTn>
                              </p:par>
                            </p:childTnLst>
                          </p:cTn>
                        </p:par>
                        <p:par>
                          <p:cTn id="61" fill="hold">
                            <p:stCondLst>
                              <p:cond delay="1549"/>
                            </p:stCondLst>
                            <p:childTnLst>
                              <p:par>
                                <p:cTn id="62" presetID="26" presetClass="entr" presetSubtype="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down)">
                                      <p:cBhvr>
                                        <p:cTn id="64" dur="580">
                                          <p:stCondLst>
                                            <p:cond delay="0"/>
                                          </p:stCondLst>
                                        </p:cTn>
                                        <p:tgtEl>
                                          <p:spTgt spid="3"/>
                                        </p:tgtEl>
                                      </p:cBhvr>
                                    </p:animEffect>
                                    <p:anim calcmode="lin" valueType="num">
                                      <p:cBhvr>
                                        <p:cTn id="6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gtEl>
                                      </p:cBhvr>
                                      <p:to x="100000" y="60000"/>
                                    </p:animScale>
                                    <p:animScale>
                                      <p:cBhvr>
                                        <p:cTn id="71" dur="166" decel="50000">
                                          <p:stCondLst>
                                            <p:cond delay="676"/>
                                          </p:stCondLst>
                                        </p:cTn>
                                        <p:tgtEl>
                                          <p:spTgt spid="3"/>
                                        </p:tgtEl>
                                      </p:cBhvr>
                                      <p:to x="100000" y="100000"/>
                                    </p:animScale>
                                    <p:animScale>
                                      <p:cBhvr>
                                        <p:cTn id="72" dur="26">
                                          <p:stCondLst>
                                            <p:cond delay="1312"/>
                                          </p:stCondLst>
                                        </p:cTn>
                                        <p:tgtEl>
                                          <p:spTgt spid="3"/>
                                        </p:tgtEl>
                                      </p:cBhvr>
                                      <p:to x="100000" y="80000"/>
                                    </p:animScale>
                                    <p:animScale>
                                      <p:cBhvr>
                                        <p:cTn id="73" dur="166" decel="50000">
                                          <p:stCondLst>
                                            <p:cond delay="1338"/>
                                          </p:stCondLst>
                                        </p:cTn>
                                        <p:tgtEl>
                                          <p:spTgt spid="3"/>
                                        </p:tgtEl>
                                      </p:cBhvr>
                                      <p:to x="100000" y="100000"/>
                                    </p:animScale>
                                    <p:animScale>
                                      <p:cBhvr>
                                        <p:cTn id="74" dur="26">
                                          <p:stCondLst>
                                            <p:cond delay="1642"/>
                                          </p:stCondLst>
                                        </p:cTn>
                                        <p:tgtEl>
                                          <p:spTgt spid="3"/>
                                        </p:tgtEl>
                                      </p:cBhvr>
                                      <p:to x="100000" y="90000"/>
                                    </p:animScale>
                                    <p:animScale>
                                      <p:cBhvr>
                                        <p:cTn id="75" dur="166" decel="50000">
                                          <p:stCondLst>
                                            <p:cond delay="1668"/>
                                          </p:stCondLst>
                                        </p:cTn>
                                        <p:tgtEl>
                                          <p:spTgt spid="3"/>
                                        </p:tgtEl>
                                      </p:cBhvr>
                                      <p:to x="100000" y="100000"/>
                                    </p:animScale>
                                    <p:animScale>
                                      <p:cBhvr>
                                        <p:cTn id="76" dur="26">
                                          <p:stCondLst>
                                            <p:cond delay="1808"/>
                                          </p:stCondLst>
                                        </p:cTn>
                                        <p:tgtEl>
                                          <p:spTgt spid="3"/>
                                        </p:tgtEl>
                                      </p:cBhvr>
                                      <p:to x="100000" y="95000"/>
                                    </p:animScale>
                                    <p:animScale>
                                      <p:cBhvr>
                                        <p:cTn id="77"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3" grpId="0"/>
      <p:bldP spid="34" grpId="0" animBg="1"/>
      <p:bldP spid="35" grpId="0" animBg="1"/>
      <p:bldP spid="36" grpId="0"/>
      <p:bldP spid="39"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14610" y="-13693"/>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167109" y="315477"/>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工作概述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889918" y="944724"/>
            <a:ext cx="2664296" cy="468052"/>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工作</a:t>
            </a:r>
            <a:r>
              <a:rPr lang="zh-CN" altLang="en-US" sz="2100" b="1" dirty="0">
                <a:solidFill>
                  <a:srgbClr val="5C6D7D"/>
                </a:solidFill>
                <a:latin typeface="微软雅黑" panose="020B0503020204020204" pitchFamily="34" charset="-122"/>
                <a:ea typeface="微软雅黑" panose="020B0503020204020204" pitchFamily="34" charset="-122"/>
              </a:rPr>
              <a:t>分工</a:t>
            </a:r>
            <a:r>
              <a:rPr lang="en-US" altLang="zh-CN" sz="2100" b="1" dirty="0">
                <a:solidFill>
                  <a:srgbClr val="5C6D7D"/>
                </a:solidFill>
                <a:latin typeface="微软雅黑" panose="020B0503020204020204" pitchFamily="34" charset="-122"/>
                <a:ea typeface="微软雅黑" panose="020B0503020204020204" pitchFamily="34" charset="-122"/>
              </a:rPr>
              <a:t>——</a:t>
            </a:r>
            <a:r>
              <a:rPr lang="zh-CN" altLang="en-US" sz="2000" b="1" dirty="0">
                <a:solidFill>
                  <a:srgbClr val="5C6D7D"/>
                </a:solidFill>
                <a:latin typeface="微软雅黑" panose="020B0503020204020204" pitchFamily="34" charset="-122"/>
                <a:ea typeface="微软雅黑" panose="020B0503020204020204" pitchFamily="34" charset="-122"/>
              </a:rPr>
              <a:t>网页的制作</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377507" y="2924944"/>
            <a:ext cx="1528689" cy="1649595"/>
            <a:chOff x="5902096" y="2650185"/>
            <a:chExt cx="1123045" cy="1302732"/>
          </a:xfrm>
        </p:grpSpPr>
        <p:sp>
          <p:nvSpPr>
            <p:cNvPr id="26" name="六边形 25"/>
            <p:cNvSpPr/>
            <p:nvPr/>
          </p:nvSpPr>
          <p:spPr>
            <a:xfrm rot="5400000">
              <a:off x="5812253" y="2740028"/>
              <a:ext cx="1302732" cy="1123045"/>
            </a:xfrm>
            <a:prstGeom prst="hexagon">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latin typeface="微软雅黑" panose="020B0503020204020204" pitchFamily="34" charset="-122"/>
                <a:ea typeface="微软雅黑" panose="020B0503020204020204" pitchFamily="34" charset="-122"/>
              </a:endParaRPr>
            </a:p>
          </p:txBody>
        </p:sp>
        <p:sp>
          <p:nvSpPr>
            <p:cNvPr id="27" name="KSO_Shape"/>
            <p:cNvSpPr>
              <a:spLocks noChangeArrowheads="1"/>
            </p:cNvSpPr>
            <p:nvPr/>
          </p:nvSpPr>
          <p:spPr bwMode="auto">
            <a:xfrm>
              <a:off x="6218596" y="3069394"/>
              <a:ext cx="490046" cy="460643"/>
            </a:xfrm>
            <a:custGeom>
              <a:avLst/>
              <a:gdLst>
                <a:gd name="T0" fmla="*/ 186557 w 1993900"/>
                <a:gd name="T1" fmla="*/ 1472016 h 1873250"/>
                <a:gd name="T2" fmla="*/ 1296550 w 1993900"/>
                <a:gd name="T3" fmla="*/ 576666 h 1873250"/>
                <a:gd name="T4" fmla="*/ 1153710 w 1993900"/>
                <a:gd name="T5" fmla="*/ 1135821 h 1873250"/>
                <a:gd name="T6" fmla="*/ 1097106 w 1993900"/>
                <a:gd name="T7" fmla="*/ 797974 h 1873250"/>
                <a:gd name="T8" fmla="*/ 1032144 w 1993900"/>
                <a:gd name="T9" fmla="*/ 704592 h 1873250"/>
                <a:gd name="T10" fmla="*/ 1078871 w 1993900"/>
                <a:gd name="T11" fmla="*/ 694343 h 1873250"/>
                <a:gd name="T12" fmla="*/ 1116861 w 1993900"/>
                <a:gd name="T13" fmla="*/ 676502 h 1873250"/>
                <a:gd name="T14" fmla="*/ 1146872 w 1993900"/>
                <a:gd name="T15" fmla="*/ 652207 h 1873250"/>
                <a:gd name="T16" fmla="*/ 1168526 w 1993900"/>
                <a:gd name="T17" fmla="*/ 620700 h 1873250"/>
                <a:gd name="T18" fmla="*/ 1184861 w 1993900"/>
                <a:gd name="T19" fmla="*/ 576666 h 1873250"/>
                <a:gd name="T20" fmla="*/ 568770 w 1993900"/>
                <a:gd name="T21" fmla="*/ 1239833 h 1873250"/>
                <a:gd name="T22" fmla="*/ 673241 w 1993900"/>
                <a:gd name="T23" fmla="*/ 791901 h 1873250"/>
                <a:gd name="T24" fmla="*/ 568770 w 1993900"/>
                <a:gd name="T25" fmla="*/ 802909 h 1873250"/>
                <a:gd name="T26" fmla="*/ 609419 w 1993900"/>
                <a:gd name="T27" fmla="*/ 698519 h 1873250"/>
                <a:gd name="T28" fmla="*/ 650068 w 1993900"/>
                <a:gd name="T29" fmla="*/ 682954 h 1873250"/>
                <a:gd name="T30" fmla="*/ 682739 w 1993900"/>
                <a:gd name="T31" fmla="*/ 660938 h 1873250"/>
                <a:gd name="T32" fmla="*/ 707052 w 1993900"/>
                <a:gd name="T33" fmla="*/ 632088 h 1873250"/>
                <a:gd name="T34" fmla="*/ 724147 w 1993900"/>
                <a:gd name="T35" fmla="*/ 596405 h 1873250"/>
                <a:gd name="T36" fmla="*/ 214659 w 1993900"/>
                <a:gd name="T37" fmla="*/ 266708 h 1873250"/>
                <a:gd name="T38" fmla="*/ 171803 w 1993900"/>
                <a:gd name="T39" fmla="*/ 295920 h 1873250"/>
                <a:gd name="T40" fmla="*/ 151323 w 1993900"/>
                <a:gd name="T41" fmla="*/ 344102 h 1873250"/>
                <a:gd name="T42" fmla="*/ 158150 w 1993900"/>
                <a:gd name="T43" fmla="*/ 1583935 h 1873250"/>
                <a:gd name="T44" fmla="*/ 190766 w 1993900"/>
                <a:gd name="T45" fmla="*/ 1623770 h 1873250"/>
                <a:gd name="T46" fmla="*/ 241586 w 1993900"/>
                <a:gd name="T47" fmla="*/ 1639325 h 1873250"/>
                <a:gd name="T48" fmla="*/ 1706270 w 1993900"/>
                <a:gd name="T49" fmla="*/ 1627944 h 1873250"/>
                <a:gd name="T50" fmla="*/ 1743058 w 1993900"/>
                <a:gd name="T51" fmla="*/ 1591902 h 1873250"/>
                <a:gd name="T52" fmla="*/ 1754056 w 1993900"/>
                <a:gd name="T53" fmla="*/ 353207 h 1873250"/>
                <a:gd name="T54" fmla="*/ 1738127 w 1993900"/>
                <a:gd name="T55" fmla="*/ 302749 h 1873250"/>
                <a:gd name="T56" fmla="*/ 1698306 w 1993900"/>
                <a:gd name="T57" fmla="*/ 269743 h 1873250"/>
                <a:gd name="T58" fmla="*/ 1541294 w 1993900"/>
                <a:gd name="T59" fmla="*/ 323995 h 1873250"/>
                <a:gd name="T60" fmla="*/ 334125 w 1993900"/>
                <a:gd name="T61" fmla="*/ 262534 h 1873250"/>
                <a:gd name="T62" fmla="*/ 1334979 w 1993900"/>
                <a:gd name="T63" fmla="*/ 206006 h 1873250"/>
                <a:gd name="T64" fmla="*/ 1663414 w 1993900"/>
                <a:gd name="T65" fmla="*/ 111160 h 1873250"/>
                <a:gd name="T66" fmla="*/ 1735094 w 1993900"/>
                <a:gd name="T67" fmla="*/ 122162 h 1873250"/>
                <a:gd name="T68" fmla="*/ 1798429 w 1993900"/>
                <a:gd name="T69" fmla="*/ 152513 h 1873250"/>
                <a:gd name="T70" fmla="*/ 1849629 w 1993900"/>
                <a:gd name="T71" fmla="*/ 199557 h 1873250"/>
                <a:gd name="T72" fmla="*/ 1886037 w 1993900"/>
                <a:gd name="T73" fmla="*/ 259120 h 1873250"/>
                <a:gd name="T74" fmla="*/ 1903862 w 1993900"/>
                <a:gd name="T75" fmla="*/ 328927 h 1873250"/>
                <a:gd name="T76" fmla="*/ 1902346 w 1993900"/>
                <a:gd name="T77" fmla="*/ 1585453 h 1873250"/>
                <a:gd name="T78" fmla="*/ 1881107 w 1993900"/>
                <a:gd name="T79" fmla="*/ 1653362 h 1873250"/>
                <a:gd name="T80" fmla="*/ 1842044 w 1993900"/>
                <a:gd name="T81" fmla="*/ 1711029 h 1873250"/>
                <a:gd name="T82" fmla="*/ 1788568 w 1993900"/>
                <a:gd name="T83" fmla="*/ 1755417 h 1873250"/>
                <a:gd name="T84" fmla="*/ 1723716 w 1993900"/>
                <a:gd name="T85" fmla="*/ 1782733 h 1873250"/>
                <a:gd name="T86" fmla="*/ 241586 w 1993900"/>
                <a:gd name="T87" fmla="*/ 1790700 h 1873250"/>
                <a:gd name="T88" fmla="*/ 169906 w 1993900"/>
                <a:gd name="T89" fmla="*/ 1779698 h 1873250"/>
                <a:gd name="T90" fmla="*/ 106191 w 1993900"/>
                <a:gd name="T91" fmla="*/ 1748968 h 1873250"/>
                <a:gd name="T92" fmla="*/ 54992 w 1993900"/>
                <a:gd name="T93" fmla="*/ 1702303 h 1873250"/>
                <a:gd name="T94" fmla="*/ 18963 w 1993900"/>
                <a:gd name="T95" fmla="*/ 1642740 h 1873250"/>
                <a:gd name="T96" fmla="*/ 1138 w 1993900"/>
                <a:gd name="T97" fmla="*/ 1573312 h 1873250"/>
                <a:gd name="T98" fmla="*/ 2655 w 1993900"/>
                <a:gd name="T99" fmla="*/ 316408 h 1873250"/>
                <a:gd name="T100" fmla="*/ 23514 w 1993900"/>
                <a:gd name="T101" fmla="*/ 248497 h 1873250"/>
                <a:gd name="T102" fmla="*/ 62577 w 1993900"/>
                <a:gd name="T103" fmla="*/ 190451 h 1873250"/>
                <a:gd name="T104" fmla="*/ 116432 w 1993900"/>
                <a:gd name="T105" fmla="*/ 146064 h 1873250"/>
                <a:gd name="T106" fmla="*/ 181284 w 1993900"/>
                <a:gd name="T107" fmla="*/ 118748 h 1873250"/>
                <a:gd name="T108" fmla="*/ 363706 w 1993900"/>
                <a:gd name="T109" fmla="*/ 111160 h 18732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93900" h="1873250">
                  <a:moveTo>
                    <a:pt x="195263" y="1631950"/>
                  </a:moveTo>
                  <a:lnTo>
                    <a:pt x="1766888" y="1631950"/>
                  </a:lnTo>
                  <a:lnTo>
                    <a:pt x="1766888" y="1663700"/>
                  </a:lnTo>
                  <a:lnTo>
                    <a:pt x="195263" y="1663700"/>
                  </a:lnTo>
                  <a:lnTo>
                    <a:pt x="195263" y="1631950"/>
                  </a:lnTo>
                  <a:close/>
                  <a:moveTo>
                    <a:pt x="195263" y="1539875"/>
                  </a:moveTo>
                  <a:lnTo>
                    <a:pt x="1766888" y="1539875"/>
                  </a:lnTo>
                  <a:lnTo>
                    <a:pt x="1766888" y="1570038"/>
                  </a:lnTo>
                  <a:lnTo>
                    <a:pt x="195263" y="1570038"/>
                  </a:lnTo>
                  <a:lnTo>
                    <a:pt x="195263" y="1539875"/>
                  </a:lnTo>
                  <a:close/>
                  <a:moveTo>
                    <a:pt x="1240155" y="603250"/>
                  </a:moveTo>
                  <a:lnTo>
                    <a:pt x="1357056" y="603250"/>
                  </a:lnTo>
                  <a:lnTo>
                    <a:pt x="1357056" y="1188182"/>
                  </a:lnTo>
                  <a:lnTo>
                    <a:pt x="1493838" y="1188182"/>
                  </a:lnTo>
                  <a:lnTo>
                    <a:pt x="1493838" y="1296988"/>
                  </a:lnTo>
                  <a:lnTo>
                    <a:pt x="1071563" y="1296988"/>
                  </a:lnTo>
                  <a:lnTo>
                    <a:pt x="1071563" y="1188182"/>
                  </a:lnTo>
                  <a:lnTo>
                    <a:pt x="1207550" y="1188182"/>
                  </a:lnTo>
                  <a:lnTo>
                    <a:pt x="1207550" y="820068"/>
                  </a:lnTo>
                  <a:lnTo>
                    <a:pt x="1201586" y="822053"/>
                  </a:lnTo>
                  <a:lnTo>
                    <a:pt x="1194826" y="824833"/>
                  </a:lnTo>
                  <a:lnTo>
                    <a:pt x="1180909" y="828407"/>
                  </a:lnTo>
                  <a:lnTo>
                    <a:pt x="1165402" y="831981"/>
                  </a:lnTo>
                  <a:lnTo>
                    <a:pt x="1148304" y="834760"/>
                  </a:lnTo>
                  <a:lnTo>
                    <a:pt x="1130809" y="837143"/>
                  </a:lnTo>
                  <a:lnTo>
                    <a:pt x="1111723" y="838732"/>
                  </a:lnTo>
                  <a:lnTo>
                    <a:pt x="1091842" y="839526"/>
                  </a:lnTo>
                  <a:lnTo>
                    <a:pt x="1071563" y="839923"/>
                  </a:lnTo>
                  <a:lnTo>
                    <a:pt x="1071563" y="738265"/>
                  </a:lnTo>
                  <a:lnTo>
                    <a:pt x="1080311" y="737073"/>
                  </a:lnTo>
                  <a:lnTo>
                    <a:pt x="1089456" y="735882"/>
                  </a:lnTo>
                  <a:lnTo>
                    <a:pt x="1097806" y="734294"/>
                  </a:lnTo>
                  <a:lnTo>
                    <a:pt x="1106156" y="732705"/>
                  </a:lnTo>
                  <a:lnTo>
                    <a:pt x="1114109" y="730720"/>
                  </a:lnTo>
                  <a:lnTo>
                    <a:pt x="1121664" y="728734"/>
                  </a:lnTo>
                  <a:lnTo>
                    <a:pt x="1129218" y="726352"/>
                  </a:lnTo>
                  <a:lnTo>
                    <a:pt x="1136376" y="723969"/>
                  </a:lnTo>
                  <a:lnTo>
                    <a:pt x="1143931" y="720792"/>
                  </a:lnTo>
                  <a:lnTo>
                    <a:pt x="1150690" y="718012"/>
                  </a:lnTo>
                  <a:lnTo>
                    <a:pt x="1156654" y="714438"/>
                  </a:lnTo>
                  <a:lnTo>
                    <a:pt x="1163016" y="711262"/>
                  </a:lnTo>
                  <a:lnTo>
                    <a:pt x="1168981" y="707688"/>
                  </a:lnTo>
                  <a:lnTo>
                    <a:pt x="1174945" y="704114"/>
                  </a:lnTo>
                  <a:lnTo>
                    <a:pt x="1180512" y="699746"/>
                  </a:lnTo>
                  <a:lnTo>
                    <a:pt x="1186079" y="695775"/>
                  </a:lnTo>
                  <a:lnTo>
                    <a:pt x="1191248" y="691407"/>
                  </a:lnTo>
                  <a:lnTo>
                    <a:pt x="1195621" y="686641"/>
                  </a:lnTo>
                  <a:lnTo>
                    <a:pt x="1200393" y="682273"/>
                  </a:lnTo>
                  <a:lnTo>
                    <a:pt x="1204767" y="677111"/>
                  </a:lnTo>
                  <a:lnTo>
                    <a:pt x="1208743" y="671551"/>
                  </a:lnTo>
                  <a:lnTo>
                    <a:pt x="1213117" y="666389"/>
                  </a:lnTo>
                  <a:lnTo>
                    <a:pt x="1216298" y="661227"/>
                  </a:lnTo>
                  <a:lnTo>
                    <a:pt x="1220274" y="655270"/>
                  </a:lnTo>
                  <a:lnTo>
                    <a:pt x="1223057" y="649314"/>
                  </a:lnTo>
                  <a:lnTo>
                    <a:pt x="1226636" y="643357"/>
                  </a:lnTo>
                  <a:lnTo>
                    <a:pt x="1229022" y="637003"/>
                  </a:lnTo>
                  <a:lnTo>
                    <a:pt x="1231407" y="630650"/>
                  </a:lnTo>
                  <a:lnTo>
                    <a:pt x="1234191" y="623899"/>
                  </a:lnTo>
                  <a:lnTo>
                    <a:pt x="1236179" y="617148"/>
                  </a:lnTo>
                  <a:lnTo>
                    <a:pt x="1240155" y="603250"/>
                  </a:lnTo>
                  <a:close/>
                  <a:moveTo>
                    <a:pt x="763507" y="603250"/>
                  </a:moveTo>
                  <a:lnTo>
                    <a:pt x="880806" y="603250"/>
                  </a:lnTo>
                  <a:lnTo>
                    <a:pt x="880806" y="1188182"/>
                  </a:lnTo>
                  <a:lnTo>
                    <a:pt x="1017588" y="1188182"/>
                  </a:lnTo>
                  <a:lnTo>
                    <a:pt x="1017588" y="1296988"/>
                  </a:lnTo>
                  <a:lnTo>
                    <a:pt x="595313" y="1296988"/>
                  </a:lnTo>
                  <a:lnTo>
                    <a:pt x="595313" y="1188182"/>
                  </a:lnTo>
                  <a:lnTo>
                    <a:pt x="731300" y="1188182"/>
                  </a:lnTo>
                  <a:lnTo>
                    <a:pt x="731300" y="820068"/>
                  </a:lnTo>
                  <a:lnTo>
                    <a:pt x="725336" y="822053"/>
                  </a:lnTo>
                  <a:lnTo>
                    <a:pt x="718576" y="824833"/>
                  </a:lnTo>
                  <a:lnTo>
                    <a:pt x="704659" y="828407"/>
                  </a:lnTo>
                  <a:lnTo>
                    <a:pt x="688754" y="831981"/>
                  </a:lnTo>
                  <a:lnTo>
                    <a:pt x="672054" y="834760"/>
                  </a:lnTo>
                  <a:lnTo>
                    <a:pt x="654161" y="837143"/>
                  </a:lnTo>
                  <a:lnTo>
                    <a:pt x="635473" y="838732"/>
                  </a:lnTo>
                  <a:lnTo>
                    <a:pt x="615592" y="839526"/>
                  </a:lnTo>
                  <a:lnTo>
                    <a:pt x="595313" y="839923"/>
                  </a:lnTo>
                  <a:lnTo>
                    <a:pt x="595313" y="738265"/>
                  </a:lnTo>
                  <a:lnTo>
                    <a:pt x="604061" y="737073"/>
                  </a:lnTo>
                  <a:lnTo>
                    <a:pt x="612809" y="735882"/>
                  </a:lnTo>
                  <a:lnTo>
                    <a:pt x="621159" y="734294"/>
                  </a:lnTo>
                  <a:lnTo>
                    <a:pt x="629906" y="732705"/>
                  </a:lnTo>
                  <a:lnTo>
                    <a:pt x="637859" y="730720"/>
                  </a:lnTo>
                  <a:lnTo>
                    <a:pt x="645414" y="728734"/>
                  </a:lnTo>
                  <a:lnTo>
                    <a:pt x="652968" y="726352"/>
                  </a:lnTo>
                  <a:lnTo>
                    <a:pt x="660126" y="723969"/>
                  </a:lnTo>
                  <a:lnTo>
                    <a:pt x="667283" y="720792"/>
                  </a:lnTo>
                  <a:lnTo>
                    <a:pt x="674042" y="718012"/>
                  </a:lnTo>
                  <a:lnTo>
                    <a:pt x="680404" y="714438"/>
                  </a:lnTo>
                  <a:lnTo>
                    <a:pt x="686766" y="711262"/>
                  </a:lnTo>
                  <a:lnTo>
                    <a:pt x="692731" y="707688"/>
                  </a:lnTo>
                  <a:lnTo>
                    <a:pt x="698695" y="704114"/>
                  </a:lnTo>
                  <a:lnTo>
                    <a:pt x="704262" y="699746"/>
                  </a:lnTo>
                  <a:lnTo>
                    <a:pt x="709431" y="695775"/>
                  </a:lnTo>
                  <a:lnTo>
                    <a:pt x="714600" y="691407"/>
                  </a:lnTo>
                  <a:lnTo>
                    <a:pt x="719371" y="686641"/>
                  </a:lnTo>
                  <a:lnTo>
                    <a:pt x="724143" y="682273"/>
                  </a:lnTo>
                  <a:lnTo>
                    <a:pt x="728119" y="677111"/>
                  </a:lnTo>
                  <a:lnTo>
                    <a:pt x="732493" y="671551"/>
                  </a:lnTo>
                  <a:lnTo>
                    <a:pt x="736469" y="666389"/>
                  </a:lnTo>
                  <a:lnTo>
                    <a:pt x="740048" y="661227"/>
                  </a:lnTo>
                  <a:lnTo>
                    <a:pt x="744024" y="655270"/>
                  </a:lnTo>
                  <a:lnTo>
                    <a:pt x="746807" y="649314"/>
                  </a:lnTo>
                  <a:lnTo>
                    <a:pt x="749988" y="643357"/>
                  </a:lnTo>
                  <a:lnTo>
                    <a:pt x="752772" y="637003"/>
                  </a:lnTo>
                  <a:lnTo>
                    <a:pt x="755157" y="630650"/>
                  </a:lnTo>
                  <a:lnTo>
                    <a:pt x="757941" y="623899"/>
                  </a:lnTo>
                  <a:lnTo>
                    <a:pt x="759929" y="617148"/>
                  </a:lnTo>
                  <a:lnTo>
                    <a:pt x="763507" y="603250"/>
                  </a:lnTo>
                  <a:close/>
                  <a:moveTo>
                    <a:pt x="252860" y="274637"/>
                  </a:moveTo>
                  <a:lnTo>
                    <a:pt x="243333" y="275431"/>
                  </a:lnTo>
                  <a:lnTo>
                    <a:pt x="233806" y="276622"/>
                  </a:lnTo>
                  <a:lnTo>
                    <a:pt x="224676" y="279003"/>
                  </a:lnTo>
                  <a:lnTo>
                    <a:pt x="216340" y="282178"/>
                  </a:lnTo>
                  <a:lnTo>
                    <a:pt x="207607" y="286147"/>
                  </a:lnTo>
                  <a:lnTo>
                    <a:pt x="199668" y="290909"/>
                  </a:lnTo>
                  <a:lnTo>
                    <a:pt x="192523" y="296465"/>
                  </a:lnTo>
                  <a:lnTo>
                    <a:pt x="185774" y="302815"/>
                  </a:lnTo>
                  <a:lnTo>
                    <a:pt x="179820" y="309562"/>
                  </a:lnTo>
                  <a:lnTo>
                    <a:pt x="174263" y="316706"/>
                  </a:lnTo>
                  <a:lnTo>
                    <a:pt x="169499" y="324644"/>
                  </a:lnTo>
                  <a:lnTo>
                    <a:pt x="165530" y="332581"/>
                  </a:lnTo>
                  <a:lnTo>
                    <a:pt x="162354" y="341312"/>
                  </a:lnTo>
                  <a:lnTo>
                    <a:pt x="159972" y="350837"/>
                  </a:lnTo>
                  <a:lnTo>
                    <a:pt x="158385" y="359965"/>
                  </a:lnTo>
                  <a:lnTo>
                    <a:pt x="157988" y="369490"/>
                  </a:lnTo>
                  <a:lnTo>
                    <a:pt x="157988" y="1619647"/>
                  </a:lnTo>
                  <a:lnTo>
                    <a:pt x="158385" y="1629569"/>
                  </a:lnTo>
                  <a:lnTo>
                    <a:pt x="159972" y="1639094"/>
                  </a:lnTo>
                  <a:lnTo>
                    <a:pt x="162354" y="1647825"/>
                  </a:lnTo>
                  <a:lnTo>
                    <a:pt x="165530" y="1656953"/>
                  </a:lnTo>
                  <a:lnTo>
                    <a:pt x="169499" y="1665288"/>
                  </a:lnTo>
                  <a:lnTo>
                    <a:pt x="174263" y="1672828"/>
                  </a:lnTo>
                  <a:lnTo>
                    <a:pt x="179820" y="1679972"/>
                  </a:lnTo>
                  <a:lnTo>
                    <a:pt x="185774" y="1686719"/>
                  </a:lnTo>
                  <a:lnTo>
                    <a:pt x="192523" y="1693069"/>
                  </a:lnTo>
                  <a:lnTo>
                    <a:pt x="199668" y="1698625"/>
                  </a:lnTo>
                  <a:lnTo>
                    <a:pt x="207607" y="1702991"/>
                  </a:lnTo>
                  <a:lnTo>
                    <a:pt x="216340" y="1707356"/>
                  </a:lnTo>
                  <a:lnTo>
                    <a:pt x="224676" y="1710531"/>
                  </a:lnTo>
                  <a:lnTo>
                    <a:pt x="233806" y="1712913"/>
                  </a:lnTo>
                  <a:lnTo>
                    <a:pt x="243333" y="1714103"/>
                  </a:lnTo>
                  <a:lnTo>
                    <a:pt x="252860" y="1714897"/>
                  </a:lnTo>
                  <a:lnTo>
                    <a:pt x="1741040" y="1714897"/>
                  </a:lnTo>
                  <a:lnTo>
                    <a:pt x="1750567" y="1714103"/>
                  </a:lnTo>
                  <a:lnTo>
                    <a:pt x="1759697" y="1712913"/>
                  </a:lnTo>
                  <a:lnTo>
                    <a:pt x="1769224" y="1710531"/>
                  </a:lnTo>
                  <a:lnTo>
                    <a:pt x="1777560" y="1707356"/>
                  </a:lnTo>
                  <a:lnTo>
                    <a:pt x="1785896" y="1702991"/>
                  </a:lnTo>
                  <a:lnTo>
                    <a:pt x="1794232" y="1698625"/>
                  </a:lnTo>
                  <a:lnTo>
                    <a:pt x="1801377" y="1693069"/>
                  </a:lnTo>
                  <a:lnTo>
                    <a:pt x="1808126" y="1686719"/>
                  </a:lnTo>
                  <a:lnTo>
                    <a:pt x="1813683" y="1679972"/>
                  </a:lnTo>
                  <a:lnTo>
                    <a:pt x="1819240" y="1672828"/>
                  </a:lnTo>
                  <a:lnTo>
                    <a:pt x="1824401" y="1665288"/>
                  </a:lnTo>
                  <a:lnTo>
                    <a:pt x="1828370" y="1656953"/>
                  </a:lnTo>
                  <a:lnTo>
                    <a:pt x="1831546" y="1647825"/>
                  </a:lnTo>
                  <a:lnTo>
                    <a:pt x="1833531" y="1639094"/>
                  </a:lnTo>
                  <a:lnTo>
                    <a:pt x="1835516" y="1629569"/>
                  </a:lnTo>
                  <a:lnTo>
                    <a:pt x="1835912" y="1619647"/>
                  </a:lnTo>
                  <a:lnTo>
                    <a:pt x="1835912" y="369490"/>
                  </a:lnTo>
                  <a:lnTo>
                    <a:pt x="1835516" y="359965"/>
                  </a:lnTo>
                  <a:lnTo>
                    <a:pt x="1833531" y="350837"/>
                  </a:lnTo>
                  <a:lnTo>
                    <a:pt x="1831546" y="341312"/>
                  </a:lnTo>
                  <a:lnTo>
                    <a:pt x="1828370" y="332581"/>
                  </a:lnTo>
                  <a:lnTo>
                    <a:pt x="1824401" y="324644"/>
                  </a:lnTo>
                  <a:lnTo>
                    <a:pt x="1819240" y="316706"/>
                  </a:lnTo>
                  <a:lnTo>
                    <a:pt x="1813683" y="309562"/>
                  </a:lnTo>
                  <a:lnTo>
                    <a:pt x="1808126" y="302815"/>
                  </a:lnTo>
                  <a:lnTo>
                    <a:pt x="1801377" y="296465"/>
                  </a:lnTo>
                  <a:lnTo>
                    <a:pt x="1794232" y="290909"/>
                  </a:lnTo>
                  <a:lnTo>
                    <a:pt x="1785896" y="286147"/>
                  </a:lnTo>
                  <a:lnTo>
                    <a:pt x="1777560" y="282178"/>
                  </a:lnTo>
                  <a:lnTo>
                    <a:pt x="1769224" y="279003"/>
                  </a:lnTo>
                  <a:lnTo>
                    <a:pt x="1759697" y="276622"/>
                  </a:lnTo>
                  <a:lnTo>
                    <a:pt x="1750567" y="275431"/>
                  </a:lnTo>
                  <a:lnTo>
                    <a:pt x="1741040" y="274637"/>
                  </a:lnTo>
                  <a:lnTo>
                    <a:pt x="1613221" y="274637"/>
                  </a:lnTo>
                  <a:lnTo>
                    <a:pt x="1613221" y="338931"/>
                  </a:lnTo>
                  <a:lnTo>
                    <a:pt x="1366316" y="338931"/>
                  </a:lnTo>
                  <a:lnTo>
                    <a:pt x="1366316" y="274637"/>
                  </a:lnTo>
                  <a:lnTo>
                    <a:pt x="596622" y="274637"/>
                  </a:lnTo>
                  <a:lnTo>
                    <a:pt x="596622" y="338931"/>
                  </a:lnTo>
                  <a:lnTo>
                    <a:pt x="349717" y="338931"/>
                  </a:lnTo>
                  <a:lnTo>
                    <a:pt x="349717" y="274637"/>
                  </a:lnTo>
                  <a:lnTo>
                    <a:pt x="252860" y="274637"/>
                  </a:lnTo>
                  <a:close/>
                  <a:moveTo>
                    <a:pt x="442207" y="0"/>
                  </a:moveTo>
                  <a:lnTo>
                    <a:pt x="565660" y="0"/>
                  </a:lnTo>
                  <a:lnTo>
                    <a:pt x="565660" y="116284"/>
                  </a:lnTo>
                  <a:lnTo>
                    <a:pt x="1397278" y="116284"/>
                  </a:lnTo>
                  <a:lnTo>
                    <a:pt x="1397278" y="215503"/>
                  </a:lnTo>
                  <a:lnTo>
                    <a:pt x="1397278" y="307975"/>
                  </a:lnTo>
                  <a:lnTo>
                    <a:pt x="1461188" y="307975"/>
                  </a:lnTo>
                  <a:lnTo>
                    <a:pt x="1461188" y="0"/>
                  </a:lnTo>
                  <a:lnTo>
                    <a:pt x="1551296" y="0"/>
                  </a:lnTo>
                  <a:lnTo>
                    <a:pt x="1551296" y="116284"/>
                  </a:lnTo>
                  <a:lnTo>
                    <a:pt x="1741040" y="116284"/>
                  </a:lnTo>
                  <a:lnTo>
                    <a:pt x="1754140" y="116681"/>
                  </a:lnTo>
                  <a:lnTo>
                    <a:pt x="1766446" y="117475"/>
                  </a:lnTo>
                  <a:lnTo>
                    <a:pt x="1779148" y="119062"/>
                  </a:lnTo>
                  <a:lnTo>
                    <a:pt x="1791851" y="121840"/>
                  </a:lnTo>
                  <a:lnTo>
                    <a:pt x="1804156" y="124222"/>
                  </a:lnTo>
                  <a:lnTo>
                    <a:pt x="1816065" y="127794"/>
                  </a:lnTo>
                  <a:lnTo>
                    <a:pt x="1827973" y="131762"/>
                  </a:lnTo>
                  <a:lnTo>
                    <a:pt x="1839088" y="136525"/>
                  </a:lnTo>
                  <a:lnTo>
                    <a:pt x="1850600" y="141684"/>
                  </a:lnTo>
                  <a:lnTo>
                    <a:pt x="1861318" y="147240"/>
                  </a:lnTo>
                  <a:lnTo>
                    <a:pt x="1872035" y="152797"/>
                  </a:lnTo>
                  <a:lnTo>
                    <a:pt x="1882356" y="159544"/>
                  </a:lnTo>
                  <a:lnTo>
                    <a:pt x="1892280" y="167084"/>
                  </a:lnTo>
                  <a:lnTo>
                    <a:pt x="1901807" y="174228"/>
                  </a:lnTo>
                  <a:lnTo>
                    <a:pt x="1911334" y="182165"/>
                  </a:lnTo>
                  <a:lnTo>
                    <a:pt x="1919670" y="190500"/>
                  </a:lnTo>
                  <a:lnTo>
                    <a:pt x="1928006" y="199231"/>
                  </a:lnTo>
                  <a:lnTo>
                    <a:pt x="1935945" y="208756"/>
                  </a:lnTo>
                  <a:lnTo>
                    <a:pt x="1943884" y="218281"/>
                  </a:lnTo>
                  <a:lnTo>
                    <a:pt x="1951029" y="228203"/>
                  </a:lnTo>
                  <a:lnTo>
                    <a:pt x="1957380" y="238125"/>
                  </a:lnTo>
                  <a:lnTo>
                    <a:pt x="1963732" y="249237"/>
                  </a:lnTo>
                  <a:lnTo>
                    <a:pt x="1968892" y="259953"/>
                  </a:lnTo>
                  <a:lnTo>
                    <a:pt x="1974052" y="271065"/>
                  </a:lnTo>
                  <a:lnTo>
                    <a:pt x="1978816" y="282575"/>
                  </a:lnTo>
                  <a:lnTo>
                    <a:pt x="1982389" y="294084"/>
                  </a:lnTo>
                  <a:lnTo>
                    <a:pt x="1985961" y="306387"/>
                  </a:lnTo>
                  <a:lnTo>
                    <a:pt x="1988740" y="318690"/>
                  </a:lnTo>
                  <a:lnTo>
                    <a:pt x="1991122" y="330994"/>
                  </a:lnTo>
                  <a:lnTo>
                    <a:pt x="1992709" y="344090"/>
                  </a:lnTo>
                  <a:lnTo>
                    <a:pt x="1993503" y="356790"/>
                  </a:lnTo>
                  <a:lnTo>
                    <a:pt x="1993900" y="369490"/>
                  </a:lnTo>
                  <a:lnTo>
                    <a:pt x="1993900" y="1619647"/>
                  </a:lnTo>
                  <a:lnTo>
                    <a:pt x="1993503" y="1632744"/>
                  </a:lnTo>
                  <a:lnTo>
                    <a:pt x="1992709" y="1645841"/>
                  </a:lnTo>
                  <a:lnTo>
                    <a:pt x="1991122" y="1658541"/>
                  </a:lnTo>
                  <a:lnTo>
                    <a:pt x="1988740" y="1670844"/>
                  </a:lnTo>
                  <a:lnTo>
                    <a:pt x="1985961" y="1682750"/>
                  </a:lnTo>
                  <a:lnTo>
                    <a:pt x="1982389" y="1695053"/>
                  </a:lnTo>
                  <a:lnTo>
                    <a:pt x="1978816" y="1706960"/>
                  </a:lnTo>
                  <a:lnTo>
                    <a:pt x="1974052" y="1718469"/>
                  </a:lnTo>
                  <a:lnTo>
                    <a:pt x="1968892" y="1729581"/>
                  </a:lnTo>
                  <a:lnTo>
                    <a:pt x="1963732" y="1740694"/>
                  </a:lnTo>
                  <a:lnTo>
                    <a:pt x="1957380" y="1751410"/>
                  </a:lnTo>
                  <a:lnTo>
                    <a:pt x="1951029" y="1761331"/>
                  </a:lnTo>
                  <a:lnTo>
                    <a:pt x="1943884" y="1771650"/>
                  </a:lnTo>
                  <a:lnTo>
                    <a:pt x="1935945" y="1780778"/>
                  </a:lnTo>
                  <a:lnTo>
                    <a:pt x="1928006" y="1789906"/>
                  </a:lnTo>
                  <a:lnTo>
                    <a:pt x="1919670" y="1799035"/>
                  </a:lnTo>
                  <a:lnTo>
                    <a:pt x="1911334" y="1807369"/>
                  </a:lnTo>
                  <a:lnTo>
                    <a:pt x="1901807" y="1815306"/>
                  </a:lnTo>
                  <a:lnTo>
                    <a:pt x="1892280" y="1822847"/>
                  </a:lnTo>
                  <a:lnTo>
                    <a:pt x="1882356" y="1829594"/>
                  </a:lnTo>
                  <a:lnTo>
                    <a:pt x="1872035" y="1836341"/>
                  </a:lnTo>
                  <a:lnTo>
                    <a:pt x="1861318" y="1842294"/>
                  </a:lnTo>
                  <a:lnTo>
                    <a:pt x="1850600" y="1848247"/>
                  </a:lnTo>
                  <a:lnTo>
                    <a:pt x="1839088" y="1853406"/>
                  </a:lnTo>
                  <a:lnTo>
                    <a:pt x="1827973" y="1857375"/>
                  </a:lnTo>
                  <a:lnTo>
                    <a:pt x="1816065" y="1861741"/>
                  </a:lnTo>
                  <a:lnTo>
                    <a:pt x="1804156" y="1864916"/>
                  </a:lnTo>
                  <a:lnTo>
                    <a:pt x="1791851" y="1868091"/>
                  </a:lnTo>
                  <a:lnTo>
                    <a:pt x="1779148" y="1870075"/>
                  </a:lnTo>
                  <a:lnTo>
                    <a:pt x="1766446" y="1871663"/>
                  </a:lnTo>
                  <a:lnTo>
                    <a:pt x="1754140" y="1872456"/>
                  </a:lnTo>
                  <a:lnTo>
                    <a:pt x="1741040" y="1873250"/>
                  </a:lnTo>
                  <a:lnTo>
                    <a:pt x="252860" y="1873250"/>
                  </a:lnTo>
                  <a:lnTo>
                    <a:pt x="239760" y="1872456"/>
                  </a:lnTo>
                  <a:lnTo>
                    <a:pt x="227058" y="1871663"/>
                  </a:lnTo>
                  <a:lnTo>
                    <a:pt x="214355" y="1870075"/>
                  </a:lnTo>
                  <a:lnTo>
                    <a:pt x="201653" y="1868091"/>
                  </a:lnTo>
                  <a:lnTo>
                    <a:pt x="189744" y="1864916"/>
                  </a:lnTo>
                  <a:lnTo>
                    <a:pt x="177835" y="1861741"/>
                  </a:lnTo>
                  <a:lnTo>
                    <a:pt x="165927" y="1857375"/>
                  </a:lnTo>
                  <a:lnTo>
                    <a:pt x="154018" y="1853406"/>
                  </a:lnTo>
                  <a:lnTo>
                    <a:pt x="143300" y="1848247"/>
                  </a:lnTo>
                  <a:lnTo>
                    <a:pt x="132186" y="1842294"/>
                  </a:lnTo>
                  <a:lnTo>
                    <a:pt x="121865" y="1836341"/>
                  </a:lnTo>
                  <a:lnTo>
                    <a:pt x="111147" y="1829594"/>
                  </a:lnTo>
                  <a:lnTo>
                    <a:pt x="101620" y="1822847"/>
                  </a:lnTo>
                  <a:lnTo>
                    <a:pt x="91696" y="1815306"/>
                  </a:lnTo>
                  <a:lnTo>
                    <a:pt x="82566" y="1807369"/>
                  </a:lnTo>
                  <a:lnTo>
                    <a:pt x="74230" y="1799035"/>
                  </a:lnTo>
                  <a:lnTo>
                    <a:pt x="65497" y="1789906"/>
                  </a:lnTo>
                  <a:lnTo>
                    <a:pt x="57558" y="1780778"/>
                  </a:lnTo>
                  <a:lnTo>
                    <a:pt x="50016" y="1771650"/>
                  </a:lnTo>
                  <a:lnTo>
                    <a:pt x="42871" y="1761331"/>
                  </a:lnTo>
                  <a:lnTo>
                    <a:pt x="36520" y="1751410"/>
                  </a:lnTo>
                  <a:lnTo>
                    <a:pt x="30168" y="1740694"/>
                  </a:lnTo>
                  <a:lnTo>
                    <a:pt x="24611" y="1729581"/>
                  </a:lnTo>
                  <a:lnTo>
                    <a:pt x="19848" y="1718469"/>
                  </a:lnTo>
                  <a:lnTo>
                    <a:pt x="15084" y="1706960"/>
                  </a:lnTo>
                  <a:lnTo>
                    <a:pt x="11115" y="1695053"/>
                  </a:lnTo>
                  <a:lnTo>
                    <a:pt x="7939" y="1682750"/>
                  </a:lnTo>
                  <a:lnTo>
                    <a:pt x="4763" y="1670844"/>
                  </a:lnTo>
                  <a:lnTo>
                    <a:pt x="2779" y="1658541"/>
                  </a:lnTo>
                  <a:lnTo>
                    <a:pt x="1191" y="1645841"/>
                  </a:lnTo>
                  <a:lnTo>
                    <a:pt x="0" y="1632744"/>
                  </a:lnTo>
                  <a:lnTo>
                    <a:pt x="0" y="1619647"/>
                  </a:lnTo>
                  <a:lnTo>
                    <a:pt x="0" y="369490"/>
                  </a:lnTo>
                  <a:lnTo>
                    <a:pt x="0" y="356790"/>
                  </a:lnTo>
                  <a:lnTo>
                    <a:pt x="1191" y="344090"/>
                  </a:lnTo>
                  <a:lnTo>
                    <a:pt x="2779" y="330994"/>
                  </a:lnTo>
                  <a:lnTo>
                    <a:pt x="4763" y="318690"/>
                  </a:lnTo>
                  <a:lnTo>
                    <a:pt x="7939" y="306387"/>
                  </a:lnTo>
                  <a:lnTo>
                    <a:pt x="11115" y="294084"/>
                  </a:lnTo>
                  <a:lnTo>
                    <a:pt x="15084" y="282575"/>
                  </a:lnTo>
                  <a:lnTo>
                    <a:pt x="19848" y="271065"/>
                  </a:lnTo>
                  <a:lnTo>
                    <a:pt x="24611" y="259953"/>
                  </a:lnTo>
                  <a:lnTo>
                    <a:pt x="30168" y="249237"/>
                  </a:lnTo>
                  <a:lnTo>
                    <a:pt x="36520" y="238125"/>
                  </a:lnTo>
                  <a:lnTo>
                    <a:pt x="42871" y="228203"/>
                  </a:lnTo>
                  <a:lnTo>
                    <a:pt x="50016" y="218281"/>
                  </a:lnTo>
                  <a:lnTo>
                    <a:pt x="57558" y="208756"/>
                  </a:lnTo>
                  <a:lnTo>
                    <a:pt x="65497" y="199231"/>
                  </a:lnTo>
                  <a:lnTo>
                    <a:pt x="74230" y="190500"/>
                  </a:lnTo>
                  <a:lnTo>
                    <a:pt x="82566" y="182165"/>
                  </a:lnTo>
                  <a:lnTo>
                    <a:pt x="91696" y="174228"/>
                  </a:lnTo>
                  <a:lnTo>
                    <a:pt x="101620" y="167084"/>
                  </a:lnTo>
                  <a:lnTo>
                    <a:pt x="111147" y="159544"/>
                  </a:lnTo>
                  <a:lnTo>
                    <a:pt x="121865" y="152797"/>
                  </a:lnTo>
                  <a:lnTo>
                    <a:pt x="132186" y="147240"/>
                  </a:lnTo>
                  <a:lnTo>
                    <a:pt x="143300" y="141684"/>
                  </a:lnTo>
                  <a:lnTo>
                    <a:pt x="154018" y="136525"/>
                  </a:lnTo>
                  <a:lnTo>
                    <a:pt x="165927" y="131762"/>
                  </a:lnTo>
                  <a:lnTo>
                    <a:pt x="177835" y="127794"/>
                  </a:lnTo>
                  <a:lnTo>
                    <a:pt x="189744" y="124222"/>
                  </a:lnTo>
                  <a:lnTo>
                    <a:pt x="201653" y="121840"/>
                  </a:lnTo>
                  <a:lnTo>
                    <a:pt x="214355" y="119062"/>
                  </a:lnTo>
                  <a:lnTo>
                    <a:pt x="227058" y="117475"/>
                  </a:lnTo>
                  <a:lnTo>
                    <a:pt x="239760" y="116681"/>
                  </a:lnTo>
                  <a:lnTo>
                    <a:pt x="252860" y="116284"/>
                  </a:lnTo>
                  <a:lnTo>
                    <a:pt x="380679" y="116284"/>
                  </a:lnTo>
                  <a:lnTo>
                    <a:pt x="380679" y="215503"/>
                  </a:lnTo>
                  <a:lnTo>
                    <a:pt x="380679" y="307975"/>
                  </a:lnTo>
                  <a:lnTo>
                    <a:pt x="442207" y="307975"/>
                  </a:lnTo>
                  <a:lnTo>
                    <a:pt x="442207"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5C6D7D"/>
                </a:solidFill>
                <a:latin typeface="微软雅黑" panose="020B0503020204020204" pitchFamily="34" charset="-122"/>
                <a:ea typeface="微软雅黑" panose="020B0503020204020204" pitchFamily="34" charset="-122"/>
              </a:endParaRPr>
            </a:p>
          </p:txBody>
        </p:sp>
      </p:grpSp>
      <p:cxnSp>
        <p:nvCxnSpPr>
          <p:cNvPr id="31" name="直接连接符 30"/>
          <p:cNvCxnSpPr/>
          <p:nvPr/>
        </p:nvCxnSpPr>
        <p:spPr>
          <a:xfrm>
            <a:off x="841003" y="2547636"/>
            <a:ext cx="3311090" cy="0"/>
          </a:xfrm>
          <a:prstGeom prst="line">
            <a:avLst/>
          </a:prstGeom>
          <a:ln w="9525">
            <a:solidFill>
              <a:srgbClr val="5C6D7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231124" y="1978480"/>
            <a:ext cx="4075156" cy="1018472"/>
            <a:chOff x="6567113" y="1659062"/>
            <a:chExt cx="4075156" cy="1018472"/>
          </a:xfrm>
        </p:grpSpPr>
        <p:sp>
          <p:nvSpPr>
            <p:cNvPr id="33" name="文本框 69"/>
            <p:cNvSpPr txBox="1"/>
            <p:nvPr/>
          </p:nvSpPr>
          <p:spPr>
            <a:xfrm>
              <a:off x="6567113" y="1810921"/>
              <a:ext cx="916058" cy="830997"/>
            </a:xfrm>
            <a:prstGeom prst="rect">
              <a:avLst/>
            </a:prstGeom>
            <a:noFill/>
          </p:spPr>
          <p:txBody>
            <a:bodyPr wrap="square" rtlCol="0">
              <a:spAutoFit/>
            </a:bodyPr>
            <a:lstStyle/>
            <a:p>
              <a:pPr algn="ctr"/>
              <a:r>
                <a:rPr lang="en-US" altLang="zh-CN" sz="4800" dirty="0">
                  <a:solidFill>
                    <a:srgbClr val="5C6D7D"/>
                  </a:solidFill>
                  <a:latin typeface="微软雅黑" panose="020B0503020204020204" pitchFamily="34" charset="-122"/>
                  <a:ea typeface="微软雅黑" panose="020B0503020204020204" pitchFamily="34" charset="-122"/>
                </a:rPr>
                <a:t>01</a:t>
              </a:r>
              <a:endParaRPr lang="zh-CN" altLang="en-US" sz="4800" dirty="0">
                <a:solidFill>
                  <a:srgbClr val="5C6D7D"/>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7367311" y="1659062"/>
              <a:ext cx="3274958" cy="1018472"/>
              <a:chOff x="6940546" y="1554790"/>
              <a:chExt cx="3274958" cy="1018472"/>
            </a:xfrm>
          </p:grpSpPr>
          <p:sp>
            <p:nvSpPr>
              <p:cNvPr id="39" name="文本框 9"/>
              <p:cNvSpPr txBox="1"/>
              <p:nvPr/>
            </p:nvSpPr>
            <p:spPr>
              <a:xfrm>
                <a:off x="6940546" y="1554790"/>
                <a:ext cx="2329313" cy="461665"/>
              </a:xfrm>
              <a:prstGeom prst="rect">
                <a:avLst/>
              </a:prstGeom>
              <a:noFill/>
            </p:spPr>
            <p:txBody>
              <a:bodyPr wrap="square" rtlCol="0">
                <a:spAutoFit/>
              </a:bodyPr>
              <a:lstStyle/>
              <a:p>
                <a:r>
                  <a:rPr lang="zh-CN" altLang="en-US" sz="2400" b="1" dirty="0">
                    <a:solidFill>
                      <a:srgbClr val="5C6D7D"/>
                    </a:solidFill>
                    <a:latin typeface="微软雅黑" panose="020B0503020204020204" pitchFamily="34" charset="-122"/>
                    <a:ea typeface="微软雅黑" panose="020B0503020204020204" pitchFamily="34" charset="-122"/>
                  </a:rPr>
                  <a:t>蔡一鸣</a:t>
                </a:r>
                <a:endParaRPr lang="zh-CN" altLang="en-US" sz="2400" b="1" dirty="0">
                  <a:solidFill>
                    <a:srgbClr val="5C6D7D"/>
                  </a:solidFill>
                  <a:latin typeface="微软雅黑" panose="020B0503020204020204" pitchFamily="34" charset="-122"/>
                  <a:ea typeface="微软雅黑" panose="020B0503020204020204" pitchFamily="34" charset="-122"/>
                </a:endParaRPr>
              </a:p>
            </p:txBody>
          </p:sp>
          <p:sp>
            <p:nvSpPr>
              <p:cNvPr id="40" name="文本框 11"/>
              <p:cNvSpPr txBox="1"/>
              <p:nvPr/>
            </p:nvSpPr>
            <p:spPr>
              <a:xfrm>
                <a:off x="6942915" y="2019264"/>
                <a:ext cx="3272589" cy="553998"/>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构思网页功能。</a:t>
                </a:r>
                <a:endParaRPr lang="zh-CN" altLang="en-US" dirty="0">
                  <a:solidFill>
                    <a:srgbClr val="5C6D7D"/>
                  </a:solidFill>
                  <a:latin typeface="微软雅黑" panose="020B0503020204020204" pitchFamily="34" charset="-122"/>
                  <a:ea typeface="微软雅黑" panose="020B0503020204020204" pitchFamily="34" charset="-122"/>
                </a:endParaRPr>
              </a:p>
              <a:p>
                <a:endParaRPr lang="zh-CN" altLang="en-US" sz="1200" dirty="0">
                  <a:solidFill>
                    <a:srgbClr val="5C6D7D"/>
                  </a:solidFill>
                  <a:latin typeface="微软雅黑" panose="020B0503020204020204" pitchFamily="34" charset="-122"/>
                  <a:ea typeface="微软雅黑" panose="020B0503020204020204" pitchFamily="34" charset="-122"/>
                </a:endParaRPr>
              </a:p>
            </p:txBody>
          </p:sp>
        </p:grpSp>
      </p:grpSp>
      <p:cxnSp>
        <p:nvCxnSpPr>
          <p:cNvPr id="41" name="直接连接符 40"/>
          <p:cNvCxnSpPr/>
          <p:nvPr/>
        </p:nvCxnSpPr>
        <p:spPr>
          <a:xfrm>
            <a:off x="7250993" y="3603059"/>
            <a:ext cx="3311090" cy="0"/>
          </a:xfrm>
          <a:prstGeom prst="line">
            <a:avLst/>
          </a:prstGeom>
          <a:ln w="9525">
            <a:solidFill>
              <a:srgbClr val="5C6D7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1188368" y="3187560"/>
            <a:ext cx="4188647" cy="830997"/>
            <a:chOff x="1524357" y="2868142"/>
            <a:chExt cx="4188647" cy="830997"/>
          </a:xfrm>
        </p:grpSpPr>
        <p:sp>
          <p:nvSpPr>
            <p:cNvPr id="43" name="文本框 75"/>
            <p:cNvSpPr txBox="1"/>
            <p:nvPr/>
          </p:nvSpPr>
          <p:spPr>
            <a:xfrm>
              <a:off x="4796946" y="2868142"/>
              <a:ext cx="916058" cy="830997"/>
            </a:xfrm>
            <a:prstGeom prst="rect">
              <a:avLst/>
            </a:prstGeom>
            <a:noFill/>
          </p:spPr>
          <p:txBody>
            <a:bodyPr wrap="square" rtlCol="0">
              <a:spAutoFit/>
            </a:bodyPr>
            <a:lstStyle/>
            <a:p>
              <a:pPr algn="ctr"/>
              <a:r>
                <a:rPr lang="en-US" altLang="zh-CN" sz="4800" dirty="0">
                  <a:solidFill>
                    <a:srgbClr val="5C6D7D"/>
                  </a:solidFill>
                  <a:latin typeface="微软雅黑" panose="020B0503020204020204" pitchFamily="34" charset="-122"/>
                  <a:ea typeface="微软雅黑" panose="020B0503020204020204" pitchFamily="34" charset="-122"/>
                </a:rPr>
                <a:t>02</a:t>
              </a:r>
              <a:endParaRPr lang="zh-CN" altLang="en-US" sz="4800" dirty="0">
                <a:solidFill>
                  <a:srgbClr val="5C6D7D"/>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524357" y="2945380"/>
              <a:ext cx="3272589" cy="613933"/>
              <a:chOff x="6968290" y="1783887"/>
              <a:chExt cx="3272589" cy="613933"/>
            </a:xfrm>
          </p:grpSpPr>
          <p:sp>
            <p:nvSpPr>
              <p:cNvPr id="45" name="文本框 77"/>
              <p:cNvSpPr txBox="1"/>
              <p:nvPr/>
            </p:nvSpPr>
            <p:spPr>
              <a:xfrm>
                <a:off x="7911566" y="1783887"/>
                <a:ext cx="2329313" cy="461665"/>
              </a:xfrm>
              <a:prstGeom prst="rect">
                <a:avLst/>
              </a:prstGeom>
              <a:noFill/>
            </p:spPr>
            <p:txBody>
              <a:bodyPr wrap="square" rtlCol="0">
                <a:spAutoFit/>
              </a:bodyPr>
              <a:lstStyle/>
              <a:p>
                <a:pPr algn="r"/>
                <a:r>
                  <a:rPr lang="zh-CN" altLang="en-US" sz="2400" b="1" dirty="0">
                    <a:solidFill>
                      <a:srgbClr val="5C6D7D"/>
                    </a:solidFill>
                    <a:latin typeface="微软雅黑" panose="020B0503020204020204" pitchFamily="34" charset="-122"/>
                    <a:ea typeface="微软雅黑" panose="020B0503020204020204" pitchFamily="34" charset="-122"/>
                  </a:rPr>
                  <a:t>陈万鑫</a:t>
                </a:r>
                <a:endParaRPr lang="zh-CN" altLang="en-US" sz="2400" b="1" dirty="0">
                  <a:solidFill>
                    <a:srgbClr val="5C6D7D"/>
                  </a:solidFill>
                  <a:latin typeface="微软雅黑" panose="020B0503020204020204" pitchFamily="34" charset="-122"/>
                  <a:ea typeface="微软雅黑" panose="020B0503020204020204" pitchFamily="34" charset="-122"/>
                </a:endParaRPr>
              </a:p>
            </p:txBody>
          </p:sp>
          <p:sp>
            <p:nvSpPr>
              <p:cNvPr id="46" name="文本框 80"/>
              <p:cNvSpPr txBox="1"/>
              <p:nvPr/>
            </p:nvSpPr>
            <p:spPr>
              <a:xfrm>
                <a:off x="6968290" y="2029520"/>
                <a:ext cx="3272589" cy="368300"/>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网页类型确立</a:t>
                </a:r>
                <a:r>
                  <a:rPr lang="zh-CN" altLang="en-US" dirty="0">
                    <a:solidFill>
                      <a:srgbClr val="5C6D7D"/>
                    </a:solidFill>
                    <a:latin typeface="微软雅黑" panose="020B0503020204020204" pitchFamily="34" charset="-122"/>
                    <a:ea typeface="微软雅黑" panose="020B0503020204020204" pitchFamily="34" charset="-122"/>
                  </a:rPr>
                  <a:t>。</a:t>
                </a:r>
                <a:endParaRPr lang="zh-CN" altLang="en-US" dirty="0">
                  <a:solidFill>
                    <a:srgbClr val="5C6D7D"/>
                  </a:solidFill>
                  <a:latin typeface="微软雅黑" panose="020B0503020204020204" pitchFamily="34" charset="-122"/>
                  <a:ea typeface="微软雅黑" panose="020B0503020204020204" pitchFamily="34" charset="-122"/>
                </a:endParaRPr>
              </a:p>
            </p:txBody>
          </p:sp>
        </p:grpSp>
      </p:grpSp>
      <p:cxnSp>
        <p:nvCxnSpPr>
          <p:cNvPr id="47" name="直接连接符 46"/>
          <p:cNvCxnSpPr/>
          <p:nvPr/>
        </p:nvCxnSpPr>
        <p:spPr>
          <a:xfrm>
            <a:off x="841003" y="4689633"/>
            <a:ext cx="3311090" cy="0"/>
          </a:xfrm>
          <a:prstGeom prst="line">
            <a:avLst/>
          </a:prstGeom>
          <a:ln w="9525">
            <a:solidFill>
              <a:srgbClr val="5C6D7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231124" y="4509120"/>
            <a:ext cx="4100531" cy="935072"/>
            <a:chOff x="6567113" y="3938839"/>
            <a:chExt cx="4100531" cy="935072"/>
          </a:xfrm>
        </p:grpSpPr>
        <p:sp>
          <p:nvSpPr>
            <p:cNvPr id="49" name="文本框 101"/>
            <p:cNvSpPr txBox="1"/>
            <p:nvPr/>
          </p:nvSpPr>
          <p:spPr>
            <a:xfrm>
              <a:off x="6567113" y="3971938"/>
              <a:ext cx="916058" cy="830997"/>
            </a:xfrm>
            <a:prstGeom prst="rect">
              <a:avLst/>
            </a:prstGeom>
            <a:noFill/>
          </p:spPr>
          <p:txBody>
            <a:bodyPr wrap="square" rtlCol="0">
              <a:spAutoFit/>
            </a:bodyPr>
            <a:lstStyle/>
            <a:p>
              <a:pPr algn="ctr"/>
              <a:r>
                <a:rPr lang="en-US" altLang="zh-CN" sz="4800" dirty="0">
                  <a:solidFill>
                    <a:srgbClr val="5C6D7D"/>
                  </a:solidFill>
                  <a:latin typeface="微软雅黑" panose="020B0503020204020204" pitchFamily="34" charset="-122"/>
                  <a:ea typeface="微软雅黑" panose="020B0503020204020204" pitchFamily="34" charset="-122"/>
                </a:rPr>
                <a:t>03</a:t>
              </a:r>
              <a:endParaRPr lang="zh-CN" altLang="en-US" sz="4800" dirty="0">
                <a:solidFill>
                  <a:srgbClr val="5C6D7D"/>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7395055" y="3938839"/>
              <a:ext cx="3272589" cy="935072"/>
              <a:chOff x="6968290" y="1673550"/>
              <a:chExt cx="3272589" cy="935072"/>
            </a:xfrm>
          </p:grpSpPr>
          <p:sp>
            <p:nvSpPr>
              <p:cNvPr id="51" name="文本框 103"/>
              <p:cNvSpPr txBox="1"/>
              <p:nvPr/>
            </p:nvSpPr>
            <p:spPr>
              <a:xfrm>
                <a:off x="6989866" y="1673550"/>
                <a:ext cx="2329313" cy="461665"/>
              </a:xfrm>
              <a:prstGeom prst="rect">
                <a:avLst/>
              </a:prstGeom>
              <a:noFill/>
            </p:spPr>
            <p:txBody>
              <a:bodyPr wrap="square" rtlCol="0">
                <a:spAutoFit/>
              </a:bodyPr>
              <a:lstStyle/>
              <a:p>
                <a:r>
                  <a:rPr lang="zh-CN" altLang="en-US" sz="2400" b="1" dirty="0">
                    <a:solidFill>
                      <a:srgbClr val="5C6D7D"/>
                    </a:solidFill>
                    <a:latin typeface="微软雅黑" panose="020B0503020204020204" pitchFamily="34" charset="-122"/>
                    <a:ea typeface="微软雅黑" panose="020B0503020204020204" pitchFamily="34" charset="-122"/>
                  </a:rPr>
                  <a:t>简发顺</a:t>
                </a:r>
                <a:endParaRPr lang="zh-CN" altLang="en-US" sz="2400" b="1" dirty="0">
                  <a:solidFill>
                    <a:srgbClr val="5C6D7D"/>
                  </a:solidFill>
                  <a:latin typeface="微软雅黑" panose="020B0503020204020204" pitchFamily="34" charset="-122"/>
                  <a:ea typeface="微软雅黑" panose="020B0503020204020204" pitchFamily="34" charset="-122"/>
                </a:endParaRPr>
              </a:p>
            </p:txBody>
          </p:sp>
          <p:sp>
            <p:nvSpPr>
              <p:cNvPr id="52" name="文本框 104"/>
              <p:cNvSpPr txBox="1"/>
              <p:nvPr/>
            </p:nvSpPr>
            <p:spPr>
              <a:xfrm>
                <a:off x="6968290" y="2240322"/>
                <a:ext cx="3272589" cy="368300"/>
              </a:xfrm>
              <a:prstGeom prst="rect">
                <a:avLst/>
              </a:prstGeom>
              <a:noFill/>
            </p:spPr>
            <p:txBody>
              <a:bodyPr wrap="square" rtlCol="0">
                <a:spAutoFit/>
              </a:bodyPr>
              <a:lstStyle/>
              <a:p>
                <a:r>
                  <a:rPr lang="zh-CN" altLang="en-US" dirty="0">
                    <a:solidFill>
                      <a:srgbClr val="5C6D7D"/>
                    </a:solidFill>
                    <a:latin typeface="微软雅黑" panose="020B0503020204020204" pitchFamily="34" charset="-122"/>
                    <a:ea typeface="微软雅黑" panose="020B0503020204020204" pitchFamily="34" charset="-122"/>
                  </a:rPr>
                  <a:t>网页代码编写，总结报告。</a:t>
                </a:r>
                <a:endParaRPr lang="zh-CN" altLang="en-US" dirty="0">
                  <a:solidFill>
                    <a:srgbClr val="5C6D7D"/>
                  </a:solidFill>
                  <a:latin typeface="微软雅黑" panose="020B0503020204020204" pitchFamily="34" charset="-122"/>
                  <a:ea typeface="微软雅黑" panose="020B0503020204020204" pitchFamily="34" charset="-122"/>
                </a:endParaRPr>
              </a:p>
            </p:txBody>
          </p:sp>
        </p:grpSp>
      </p:grpSp>
      <p:grpSp>
        <p:nvGrpSpPr>
          <p:cNvPr id="72" name="组合 71"/>
          <p:cNvGrpSpPr/>
          <p:nvPr/>
        </p:nvGrpSpPr>
        <p:grpSpPr>
          <a:xfrm>
            <a:off x="4513415" y="1511833"/>
            <a:ext cx="1575324" cy="1687668"/>
            <a:chOff x="4513415" y="1511833"/>
            <a:chExt cx="1575324" cy="1687668"/>
          </a:xfrm>
        </p:grpSpPr>
        <p:sp>
          <p:nvSpPr>
            <p:cNvPr id="22" name="六边形 21"/>
            <p:cNvSpPr/>
            <p:nvPr/>
          </p:nvSpPr>
          <p:spPr>
            <a:xfrm rot="5400000">
              <a:off x="4457243" y="1568005"/>
              <a:ext cx="1687668" cy="1575324"/>
            </a:xfrm>
            <a:prstGeom prst="hexagon">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D7D"/>
                </a:solidFill>
                <a:latin typeface="微软雅黑" panose="020B0503020204020204" pitchFamily="34" charset="-122"/>
                <a:ea typeface="微软雅黑" panose="020B0503020204020204" pitchFamily="34" charset="-122"/>
              </a:endParaRPr>
            </a:p>
          </p:txBody>
        </p:sp>
        <p:pic>
          <p:nvPicPr>
            <p:cNvPr id="71" name="图形 70" descr="齿轮"/>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1443" y="1844824"/>
              <a:ext cx="914400" cy="914400"/>
            </a:xfrm>
            <a:prstGeom prst="rect">
              <a:avLst/>
            </a:prstGeom>
          </p:spPr>
        </p:pic>
      </p:grpSp>
      <p:grpSp>
        <p:nvGrpSpPr>
          <p:cNvPr id="75" name="组合 74"/>
          <p:cNvGrpSpPr/>
          <p:nvPr/>
        </p:nvGrpSpPr>
        <p:grpSpPr>
          <a:xfrm>
            <a:off x="4504982" y="4320471"/>
            <a:ext cx="1528688" cy="1653908"/>
            <a:chOff x="4504982" y="4320471"/>
            <a:chExt cx="1528688" cy="1653908"/>
          </a:xfrm>
        </p:grpSpPr>
        <p:sp>
          <p:nvSpPr>
            <p:cNvPr id="29" name="六边形 28"/>
            <p:cNvSpPr/>
            <p:nvPr/>
          </p:nvSpPr>
          <p:spPr>
            <a:xfrm rot="5400000">
              <a:off x="4442372" y="4383081"/>
              <a:ext cx="1653908" cy="1528688"/>
            </a:xfrm>
            <a:prstGeom prst="hexagon">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74" name="图形 73" descr="Interne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1443" y="4653136"/>
              <a:ext cx="892696" cy="892696"/>
            </a:xfrm>
            <a:prstGeom prst="rect">
              <a:avLst/>
            </a:prstGeom>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9" presetClass="entr" presetSubtype="0" decel="100000" fill="hold" nodeType="after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p:cTn id="30" dur="500" fill="hold"/>
                                        <p:tgtEl>
                                          <p:spTgt spid="72"/>
                                        </p:tgtEl>
                                        <p:attrNameLst>
                                          <p:attrName>ppt_w</p:attrName>
                                        </p:attrNameLst>
                                      </p:cBhvr>
                                      <p:tavLst>
                                        <p:tav tm="0">
                                          <p:val>
                                            <p:fltVal val="0"/>
                                          </p:val>
                                        </p:tav>
                                        <p:tav tm="100000">
                                          <p:val>
                                            <p:strVal val="#ppt_w"/>
                                          </p:val>
                                        </p:tav>
                                      </p:tavLst>
                                    </p:anim>
                                    <p:anim calcmode="lin" valueType="num">
                                      <p:cBhvr>
                                        <p:cTn id="31" dur="500" fill="hold"/>
                                        <p:tgtEl>
                                          <p:spTgt spid="72"/>
                                        </p:tgtEl>
                                        <p:attrNameLst>
                                          <p:attrName>ppt_h</p:attrName>
                                        </p:attrNameLst>
                                      </p:cBhvr>
                                      <p:tavLst>
                                        <p:tav tm="0">
                                          <p:val>
                                            <p:fltVal val="0"/>
                                          </p:val>
                                        </p:tav>
                                        <p:tav tm="100000">
                                          <p:val>
                                            <p:strVal val="#ppt_h"/>
                                          </p:val>
                                        </p:tav>
                                      </p:tavLst>
                                    </p:anim>
                                    <p:anim calcmode="lin" valueType="num">
                                      <p:cBhvr>
                                        <p:cTn id="32" dur="500" fill="hold"/>
                                        <p:tgtEl>
                                          <p:spTgt spid="72"/>
                                        </p:tgtEl>
                                        <p:attrNameLst>
                                          <p:attrName>style.rotation</p:attrName>
                                        </p:attrNameLst>
                                      </p:cBhvr>
                                      <p:tavLst>
                                        <p:tav tm="0">
                                          <p:val>
                                            <p:fltVal val="360"/>
                                          </p:val>
                                        </p:tav>
                                        <p:tav tm="100000">
                                          <p:val>
                                            <p:fltVal val="0"/>
                                          </p:val>
                                        </p:tav>
                                      </p:tavLst>
                                    </p:anim>
                                    <p:animEffect transition="in" filter="fade">
                                      <p:cBhvr>
                                        <p:cTn id="33" dur="500"/>
                                        <p:tgtEl>
                                          <p:spTgt spid="72"/>
                                        </p:tgtEl>
                                      </p:cBhvr>
                                    </p:animEffect>
                                  </p:childTnLst>
                                </p:cTn>
                              </p:par>
                            </p:childTnLst>
                          </p:cTn>
                        </p:par>
                        <p:par>
                          <p:cTn id="34" fill="hold">
                            <p:stCondLst>
                              <p:cond delay="2500"/>
                            </p:stCondLst>
                            <p:childTnLst>
                              <p:par>
                                <p:cTn id="35" presetID="22" presetClass="entr" presetSubtype="2"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par>
                                <p:cTn id="38" presetID="12" presetClass="entr" presetSubtype="8"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p:tgtEl>
                                          <p:spTgt spid="32"/>
                                        </p:tgtEl>
                                        <p:attrNameLst>
                                          <p:attrName>ppt_x</p:attrName>
                                        </p:attrNameLst>
                                      </p:cBhvr>
                                      <p:tavLst>
                                        <p:tav tm="0">
                                          <p:val>
                                            <p:strVal val="#ppt_x-#ppt_w*1.125000"/>
                                          </p:val>
                                        </p:tav>
                                        <p:tav tm="100000">
                                          <p:val>
                                            <p:strVal val="#ppt_x"/>
                                          </p:val>
                                        </p:tav>
                                      </p:tavLst>
                                    </p:anim>
                                    <p:animEffect transition="in" filter="wipe(right)">
                                      <p:cBhvr>
                                        <p:cTn id="41" dur="500"/>
                                        <p:tgtEl>
                                          <p:spTgt spid="32"/>
                                        </p:tgtEl>
                                      </p:cBhvr>
                                    </p:animEffect>
                                  </p:childTnLst>
                                </p:cTn>
                              </p:par>
                            </p:childTnLst>
                          </p:cTn>
                        </p:par>
                        <p:par>
                          <p:cTn id="42" fill="hold">
                            <p:stCondLst>
                              <p:cond delay="3000"/>
                            </p:stCondLst>
                            <p:childTnLst>
                              <p:par>
                                <p:cTn id="43" presetID="49" presetClass="entr" presetSubtype="0" decel="10000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 calcmode="lin" valueType="num">
                                      <p:cBhvr>
                                        <p:cTn id="47" dur="500" fill="hold"/>
                                        <p:tgtEl>
                                          <p:spTgt spid="24"/>
                                        </p:tgtEl>
                                        <p:attrNameLst>
                                          <p:attrName>style.rotation</p:attrName>
                                        </p:attrNameLst>
                                      </p:cBhvr>
                                      <p:tavLst>
                                        <p:tav tm="0">
                                          <p:val>
                                            <p:fltVal val="360"/>
                                          </p:val>
                                        </p:tav>
                                        <p:tav tm="100000">
                                          <p:val>
                                            <p:fltVal val="0"/>
                                          </p:val>
                                        </p:tav>
                                      </p:tavLst>
                                    </p:anim>
                                    <p:animEffect transition="in" filter="fade">
                                      <p:cBhvr>
                                        <p:cTn id="48" dur="500"/>
                                        <p:tgtEl>
                                          <p:spTgt spid="24"/>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par>
                                <p:cTn id="53" presetID="12" presetClass="entr" presetSubtype="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p:tgtEl>
                                          <p:spTgt spid="42"/>
                                        </p:tgtEl>
                                        <p:attrNameLst>
                                          <p:attrName>ppt_x</p:attrName>
                                        </p:attrNameLst>
                                      </p:cBhvr>
                                      <p:tavLst>
                                        <p:tav tm="0">
                                          <p:val>
                                            <p:strVal val="#ppt_x+#ppt_w*1.125000"/>
                                          </p:val>
                                        </p:tav>
                                        <p:tav tm="100000">
                                          <p:val>
                                            <p:strVal val="#ppt_x"/>
                                          </p:val>
                                        </p:tav>
                                      </p:tavLst>
                                    </p:anim>
                                    <p:animEffect transition="in" filter="wipe(left)">
                                      <p:cBhvr>
                                        <p:cTn id="56" dur="500"/>
                                        <p:tgtEl>
                                          <p:spTgt spid="42"/>
                                        </p:tgtEl>
                                      </p:cBhvr>
                                    </p:animEffect>
                                  </p:childTnLst>
                                </p:cTn>
                              </p:par>
                            </p:childTnLst>
                          </p:cTn>
                        </p:par>
                        <p:par>
                          <p:cTn id="57" fill="hold">
                            <p:stCondLst>
                              <p:cond delay="4000"/>
                            </p:stCondLst>
                            <p:childTnLst>
                              <p:par>
                                <p:cTn id="58" presetID="49" presetClass="entr" presetSubtype="0" decel="100000"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anim calcmode="lin" valueType="num">
                                      <p:cBhvr>
                                        <p:cTn id="60" dur="500" fill="hold"/>
                                        <p:tgtEl>
                                          <p:spTgt spid="75"/>
                                        </p:tgtEl>
                                        <p:attrNameLst>
                                          <p:attrName>ppt_w</p:attrName>
                                        </p:attrNameLst>
                                      </p:cBhvr>
                                      <p:tavLst>
                                        <p:tav tm="0">
                                          <p:val>
                                            <p:fltVal val="0"/>
                                          </p:val>
                                        </p:tav>
                                        <p:tav tm="100000">
                                          <p:val>
                                            <p:strVal val="#ppt_w"/>
                                          </p:val>
                                        </p:tav>
                                      </p:tavLst>
                                    </p:anim>
                                    <p:anim calcmode="lin" valueType="num">
                                      <p:cBhvr>
                                        <p:cTn id="61" dur="500" fill="hold"/>
                                        <p:tgtEl>
                                          <p:spTgt spid="75"/>
                                        </p:tgtEl>
                                        <p:attrNameLst>
                                          <p:attrName>ppt_h</p:attrName>
                                        </p:attrNameLst>
                                      </p:cBhvr>
                                      <p:tavLst>
                                        <p:tav tm="0">
                                          <p:val>
                                            <p:fltVal val="0"/>
                                          </p:val>
                                        </p:tav>
                                        <p:tav tm="100000">
                                          <p:val>
                                            <p:strVal val="#ppt_h"/>
                                          </p:val>
                                        </p:tav>
                                      </p:tavLst>
                                    </p:anim>
                                    <p:anim calcmode="lin" valueType="num">
                                      <p:cBhvr>
                                        <p:cTn id="62" dur="500" fill="hold"/>
                                        <p:tgtEl>
                                          <p:spTgt spid="75"/>
                                        </p:tgtEl>
                                        <p:attrNameLst>
                                          <p:attrName>style.rotation</p:attrName>
                                        </p:attrNameLst>
                                      </p:cBhvr>
                                      <p:tavLst>
                                        <p:tav tm="0">
                                          <p:val>
                                            <p:fltVal val="360"/>
                                          </p:val>
                                        </p:tav>
                                        <p:tav tm="100000">
                                          <p:val>
                                            <p:fltVal val="0"/>
                                          </p:val>
                                        </p:tav>
                                      </p:tavLst>
                                    </p:anim>
                                    <p:animEffect transition="in" filter="fade">
                                      <p:cBhvr>
                                        <p:cTn id="63" dur="500"/>
                                        <p:tgtEl>
                                          <p:spTgt spid="75"/>
                                        </p:tgtEl>
                                      </p:cBhvr>
                                    </p:animEffect>
                                  </p:childTnLst>
                                </p:cTn>
                              </p:par>
                            </p:childTnLst>
                          </p:cTn>
                        </p:par>
                        <p:par>
                          <p:cTn id="64" fill="hold">
                            <p:stCondLst>
                              <p:cond delay="4500"/>
                            </p:stCondLst>
                            <p:childTnLst>
                              <p:par>
                                <p:cTn id="65" presetID="22" presetClass="entr" presetSubtype="2"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right)">
                                      <p:cBhvr>
                                        <p:cTn id="67" dur="500"/>
                                        <p:tgtEl>
                                          <p:spTgt spid="47"/>
                                        </p:tgtEl>
                                      </p:cBhvr>
                                    </p:animEffect>
                                  </p:childTnLst>
                                </p:cTn>
                              </p:par>
                              <p:par>
                                <p:cTn id="68" presetID="12" presetClass="entr" presetSubtype="8"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p:tgtEl>
                                          <p:spTgt spid="48"/>
                                        </p:tgtEl>
                                        <p:attrNameLst>
                                          <p:attrName>ppt_x</p:attrName>
                                        </p:attrNameLst>
                                      </p:cBhvr>
                                      <p:tavLst>
                                        <p:tav tm="0">
                                          <p:val>
                                            <p:strVal val="#ppt_x-#ppt_w*1.125000"/>
                                          </p:val>
                                        </p:tav>
                                        <p:tav tm="100000">
                                          <p:val>
                                            <p:strVal val="#ppt_x"/>
                                          </p:val>
                                        </p:tav>
                                      </p:tavLst>
                                    </p:anim>
                                    <p:animEffect transition="in" filter="wipe(right)">
                                      <p:cBhvr>
                                        <p:cTn id="7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8308" y="-27385"/>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239117"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工作概述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755913" y="829500"/>
            <a:ext cx="3138287" cy="5216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b="1" dirty="0">
                <a:solidFill>
                  <a:srgbClr val="5C6D7D"/>
                </a:solidFill>
                <a:latin typeface="微软雅黑" panose="020B0503020204020204" pitchFamily="34" charset="-122"/>
                <a:ea typeface="微软雅黑" panose="020B0503020204020204" pitchFamily="34" charset="-122"/>
              </a:rPr>
              <a:t>工作分工</a:t>
            </a:r>
            <a:r>
              <a:rPr lang="en-US" altLang="zh-CN" sz="1800" b="1" dirty="0">
                <a:solidFill>
                  <a:srgbClr val="5C6D7D"/>
                </a:solidFill>
                <a:latin typeface="微软雅黑" panose="020B0503020204020204" pitchFamily="34" charset="-122"/>
                <a:ea typeface="微软雅黑" panose="020B0503020204020204" pitchFamily="34" charset="-122"/>
              </a:rPr>
              <a:t>——PPT</a:t>
            </a:r>
            <a:r>
              <a:rPr lang="zh-CN" altLang="en-US" sz="1800" b="1" dirty="0">
                <a:solidFill>
                  <a:srgbClr val="5C6D7D"/>
                </a:solidFill>
                <a:latin typeface="微软雅黑" panose="020B0503020204020204" pitchFamily="34" charset="-122"/>
                <a:ea typeface="微软雅黑" panose="020B0503020204020204" pitchFamily="34" charset="-122"/>
              </a:rPr>
              <a:t>的制作</a:t>
            </a:r>
            <a:endParaRPr lang="en-US" altLang="zh-CN" sz="1800" b="1" dirty="0">
              <a:solidFill>
                <a:srgbClr val="5C6D7D"/>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619615" y="5984421"/>
            <a:ext cx="4288596" cy="646331"/>
          </a:xfrm>
          <a:prstGeom prst="rect">
            <a:avLst/>
          </a:prstGeom>
          <a:noFill/>
        </p:spPr>
        <p:txBody>
          <a:bodyPr wrap="square" rtlCol="0">
            <a:spAutoFit/>
          </a:bodyPr>
          <a:lstStyle/>
          <a:p>
            <a:r>
              <a:rPr lang="zh-CN" altLang="en-US" dirty="0">
                <a:solidFill>
                  <a:schemeClr val="tx2">
                    <a:lumMod val="50000"/>
                  </a:schemeClr>
                </a:solidFill>
                <a:latin typeface="微软雅黑" panose="020B0503020204020204" pitchFamily="34" charset="-122"/>
                <a:ea typeface="微软雅黑" panose="020B0503020204020204" pitchFamily="34" charset="-122"/>
              </a:rPr>
              <a:t>寻找</a:t>
            </a:r>
            <a:r>
              <a:rPr lang="en-US" altLang="zh-CN" dirty="0">
                <a:solidFill>
                  <a:schemeClr val="tx2">
                    <a:lumMod val="50000"/>
                  </a:schemeClr>
                </a:solidFill>
                <a:latin typeface="微软雅黑" panose="020B0503020204020204" pitchFamily="34" charset="-122"/>
                <a:ea typeface="微软雅黑" panose="020B0503020204020204" pitchFamily="34" charset="-122"/>
              </a:rPr>
              <a:t>PPT</a:t>
            </a:r>
            <a:r>
              <a:rPr lang="zh-CN" altLang="en-US" dirty="0">
                <a:solidFill>
                  <a:schemeClr val="tx2">
                    <a:lumMod val="50000"/>
                  </a:schemeClr>
                </a:solidFill>
                <a:latin typeface="微软雅黑" panose="020B0503020204020204" pitchFamily="34" charset="-122"/>
                <a:ea typeface="微软雅黑" panose="020B0503020204020204" pitchFamily="34" charset="-122"/>
              </a:rPr>
              <a:t>模板并对</a:t>
            </a:r>
            <a:r>
              <a:rPr lang="en-US" altLang="zh-CN" dirty="0">
                <a:solidFill>
                  <a:schemeClr val="tx2">
                    <a:lumMod val="50000"/>
                  </a:schemeClr>
                </a:solidFill>
                <a:latin typeface="微软雅黑" panose="020B0503020204020204" pitchFamily="34" charset="-122"/>
                <a:ea typeface="微软雅黑" panose="020B0503020204020204" pitchFamily="34" charset="-122"/>
              </a:rPr>
              <a:t>PPT</a:t>
            </a:r>
            <a:r>
              <a:rPr lang="zh-CN" altLang="en-US" dirty="0">
                <a:solidFill>
                  <a:schemeClr val="tx2">
                    <a:lumMod val="50000"/>
                  </a:schemeClr>
                </a:solidFill>
                <a:latin typeface="微软雅黑" panose="020B0503020204020204" pitchFamily="34" charset="-122"/>
                <a:ea typeface="微软雅黑" panose="020B0503020204020204" pitchFamily="34" charset="-122"/>
              </a:rPr>
              <a:t>模板进行改动、大致内容的编写以及最后</a:t>
            </a:r>
            <a:r>
              <a:rPr lang="en-US" altLang="zh-CN" dirty="0">
                <a:solidFill>
                  <a:schemeClr val="tx2">
                    <a:lumMod val="50000"/>
                  </a:schemeClr>
                </a:solidFill>
                <a:latin typeface="微软雅黑" panose="020B0503020204020204" pitchFamily="34" charset="-122"/>
                <a:ea typeface="微软雅黑" panose="020B0503020204020204" pitchFamily="34" charset="-122"/>
              </a:rPr>
              <a:t>PPT</a:t>
            </a:r>
            <a:r>
              <a:rPr lang="zh-CN" altLang="en-US" dirty="0">
                <a:solidFill>
                  <a:schemeClr val="tx2">
                    <a:lumMod val="50000"/>
                  </a:schemeClr>
                </a:solidFill>
                <a:latin typeface="微软雅黑" panose="020B0503020204020204" pitchFamily="34" charset="-122"/>
                <a:ea typeface="微软雅黑" panose="020B0503020204020204" pitchFamily="34" charset="-122"/>
              </a:rPr>
              <a:t>的定稿。</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619615" y="3858308"/>
            <a:ext cx="5774733" cy="2149380"/>
            <a:chOff x="619615" y="3858308"/>
            <a:chExt cx="5774733" cy="2149380"/>
          </a:xfrm>
        </p:grpSpPr>
        <p:sp>
          <p:nvSpPr>
            <p:cNvPr id="5" name="六边形 4"/>
            <p:cNvSpPr/>
            <p:nvPr/>
          </p:nvSpPr>
          <p:spPr>
            <a:xfrm>
              <a:off x="4649737" y="3858308"/>
              <a:ext cx="1744611" cy="1544502"/>
            </a:xfrm>
            <a:prstGeom prst="hexagon">
              <a:avLst/>
            </a:prstGeom>
            <a:solidFill>
              <a:srgbClr val="FC4B4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5017986" y="4276616"/>
              <a:ext cx="1008112" cy="707886"/>
            </a:xfrm>
            <a:prstGeom prst="rect">
              <a:avLst/>
            </a:prstGeom>
            <a:noFill/>
          </p:spPr>
          <p:txBody>
            <a:bodyPr wrap="square" rtlCol="0">
              <a:spAutoFit/>
            </a:bodyPr>
            <a:lstStyle/>
            <a:p>
              <a:r>
                <a:rPr lang="zh-CN" altLang="en-US" sz="2000" b="1" dirty="0">
                  <a:solidFill>
                    <a:schemeClr val="tx2">
                      <a:lumMod val="75000"/>
                    </a:schemeClr>
                  </a:solidFill>
                  <a:latin typeface="微软雅黑" panose="020B0503020204020204" pitchFamily="34" charset="-122"/>
                  <a:ea typeface="微软雅黑" panose="020B0503020204020204" pitchFamily="34" charset="-122"/>
                </a:rPr>
                <a:t>高强强、陈洪洪</a:t>
              </a:r>
              <a:endParaRPr lang="zh-CN" altLang="en-US" sz="20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rot="2600791">
              <a:off x="4927293" y="5092983"/>
              <a:ext cx="45864" cy="9147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flipV="1">
              <a:off x="619615" y="5866048"/>
              <a:ext cx="4030122" cy="472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流程图: 接点 73"/>
            <p:cNvSpPr/>
            <p:nvPr/>
          </p:nvSpPr>
          <p:spPr>
            <a:xfrm>
              <a:off x="5178305" y="5105697"/>
              <a:ext cx="199202" cy="195511"/>
            </a:xfrm>
            <a:prstGeom prst="flowChartConnector">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6026098" y="1351184"/>
            <a:ext cx="5968342" cy="1898533"/>
            <a:chOff x="4953781" y="2525780"/>
            <a:chExt cx="5968342" cy="1898533"/>
          </a:xfrm>
        </p:grpSpPr>
        <p:grpSp>
          <p:nvGrpSpPr>
            <p:cNvPr id="73" name="组合 72"/>
            <p:cNvGrpSpPr/>
            <p:nvPr/>
          </p:nvGrpSpPr>
          <p:grpSpPr>
            <a:xfrm>
              <a:off x="4953781" y="3090676"/>
              <a:ext cx="1584176" cy="1333637"/>
              <a:chOff x="7096976" y="2204864"/>
              <a:chExt cx="1584176" cy="1333637"/>
            </a:xfrm>
          </p:grpSpPr>
          <p:sp>
            <p:nvSpPr>
              <p:cNvPr id="4" name="六边形 3"/>
              <p:cNvSpPr/>
              <p:nvPr/>
            </p:nvSpPr>
            <p:spPr>
              <a:xfrm>
                <a:off x="7096976" y="2204864"/>
                <a:ext cx="1584176" cy="1333637"/>
              </a:xfrm>
              <a:prstGeom prst="hexagon">
                <a:avLst/>
              </a:prstGeom>
              <a:solidFill>
                <a:srgbClr val="FC4B4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nvSpPr>
            <p:spPr>
              <a:xfrm>
                <a:off x="7575981" y="2636912"/>
                <a:ext cx="969878" cy="398780"/>
              </a:xfrm>
              <a:prstGeom prst="rect">
                <a:avLst/>
              </a:prstGeom>
              <a:noFill/>
            </p:spPr>
            <p:txBody>
              <a:bodyPr wrap="square" rtlCol="0">
                <a:spAutoFit/>
              </a:bodyPr>
              <a:lstStyle/>
              <a:p>
                <a:r>
                  <a:rPr lang="zh-CN" altLang="en-US" sz="2000" b="1" dirty="0">
                    <a:solidFill>
                      <a:schemeClr val="tx2">
                        <a:lumMod val="50000"/>
                      </a:schemeClr>
                    </a:solidFill>
                    <a:latin typeface="微软雅黑" panose="020B0503020204020204" pitchFamily="34" charset="-122"/>
                    <a:ea typeface="微软雅黑" panose="020B0503020204020204" pitchFamily="34" charset="-122"/>
                  </a:rPr>
                  <a:t>谢星</a:t>
                </a:r>
                <a:endParaRPr lang="zh-CN" altLang="en-US" sz="2000" b="1" dirty="0">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9" name="流程图: 接点 8"/>
            <p:cNvSpPr/>
            <p:nvPr/>
          </p:nvSpPr>
          <p:spPr>
            <a:xfrm>
              <a:off x="5927769" y="3264766"/>
              <a:ext cx="216024" cy="195461"/>
            </a:xfrm>
            <a:prstGeom prst="flowChartConnector">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rot="1971231">
              <a:off x="6273679" y="2525780"/>
              <a:ext cx="61806" cy="90260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514856" y="2591193"/>
              <a:ext cx="4407267"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7610207" y="1047011"/>
            <a:ext cx="3986709" cy="369332"/>
          </a:xfrm>
          <a:prstGeom prst="rect">
            <a:avLst/>
          </a:prstGeom>
          <a:noFill/>
        </p:spPr>
        <p:txBody>
          <a:bodyPr wrap="square" rtlCol="0">
            <a:spAutoFit/>
          </a:bodyPr>
          <a:lstStyle/>
          <a:p>
            <a:r>
              <a:rPr lang="zh-CN" altLang="en-US" dirty="0">
                <a:solidFill>
                  <a:schemeClr val="tx2">
                    <a:lumMod val="50000"/>
                  </a:schemeClr>
                </a:solidFill>
                <a:latin typeface="微软雅黑" panose="020B0503020204020204" pitchFamily="34" charset="-122"/>
                <a:ea typeface="微软雅黑" panose="020B0503020204020204" pitchFamily="34" charset="-122"/>
              </a:rPr>
              <a:t>进行后期</a:t>
            </a:r>
            <a:r>
              <a:rPr lang="en-US" altLang="zh-CN" dirty="0">
                <a:solidFill>
                  <a:schemeClr val="tx2">
                    <a:lumMod val="50000"/>
                  </a:schemeClr>
                </a:solidFill>
                <a:latin typeface="微软雅黑" panose="020B0503020204020204" pitchFamily="34" charset="-122"/>
                <a:ea typeface="微软雅黑" panose="020B0503020204020204" pitchFamily="34" charset="-122"/>
              </a:rPr>
              <a:t>PPT</a:t>
            </a:r>
            <a:r>
              <a:rPr lang="zh-CN" altLang="en-US" dirty="0">
                <a:solidFill>
                  <a:schemeClr val="tx2">
                    <a:lumMod val="50000"/>
                  </a:schemeClr>
                </a:solidFill>
                <a:latin typeface="微软雅黑" panose="020B0503020204020204" pitchFamily="34" charset="-122"/>
                <a:ea typeface="微软雅黑" panose="020B0503020204020204" pitchFamily="34" charset="-122"/>
              </a:rPr>
              <a:t>内容的补充、修改。</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7" y="1836722"/>
            <a:ext cx="5728040" cy="4296030"/>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5241" y="1462316"/>
            <a:ext cx="4288596" cy="5043167"/>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1000"/>
                                        <p:tgtEl>
                                          <p:spTgt spid="90"/>
                                        </p:tgtEl>
                                      </p:cBhvr>
                                    </p:animEffect>
                                    <p:anim calcmode="lin" valueType="num">
                                      <p:cBhvr>
                                        <p:cTn id="36" dur="1000" fill="hold"/>
                                        <p:tgtEl>
                                          <p:spTgt spid="90"/>
                                        </p:tgtEl>
                                        <p:attrNameLst>
                                          <p:attrName>ppt_x</p:attrName>
                                        </p:attrNameLst>
                                      </p:cBhvr>
                                      <p:tavLst>
                                        <p:tav tm="0">
                                          <p:val>
                                            <p:strVal val="#ppt_x"/>
                                          </p:val>
                                        </p:tav>
                                        <p:tav tm="100000">
                                          <p:val>
                                            <p:strVal val="#ppt_x"/>
                                          </p:val>
                                        </p:tav>
                                      </p:tavLst>
                                    </p:anim>
                                    <p:anim calcmode="lin" valueType="num">
                                      <p:cBhvr>
                                        <p:cTn id="37" dur="1000" fill="hold"/>
                                        <p:tgtEl>
                                          <p:spTgt spid="90"/>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edge">
                                      <p:cBhvr>
                                        <p:cTn id="41" dur="1000"/>
                                        <p:tgtEl>
                                          <p:spTgt spid="69"/>
                                        </p:tgtEl>
                                      </p:cBhvr>
                                    </p:animEffect>
                                  </p:childTnLst>
                                </p:cTn>
                              </p:par>
                              <p:par>
                                <p:cTn id="42" presetID="2" presetClass="entr" presetSubtype="4"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450" fill="hold"/>
                                        <p:tgtEl>
                                          <p:spTgt spid="20"/>
                                        </p:tgtEl>
                                        <p:attrNameLst>
                                          <p:attrName>ppt_x</p:attrName>
                                        </p:attrNameLst>
                                      </p:cBhvr>
                                      <p:tavLst>
                                        <p:tav tm="0">
                                          <p:val>
                                            <p:strVal val="#ppt_x"/>
                                          </p:val>
                                        </p:tav>
                                        <p:tav tm="100000">
                                          <p:val>
                                            <p:strVal val="#ppt_x"/>
                                          </p:val>
                                        </p:tav>
                                      </p:tavLst>
                                    </p:anim>
                                    <p:anim calcmode="lin" valueType="num">
                                      <p:cBhvr additive="base">
                                        <p:cTn id="45" dur="450" fill="hold"/>
                                        <p:tgtEl>
                                          <p:spTgt spid="20"/>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1000"/>
                                        <p:tgtEl>
                                          <p:spTgt spid="79"/>
                                        </p:tgtEl>
                                      </p:cBhvr>
                                    </p:animEffect>
                                    <p:anim calcmode="lin" valueType="num">
                                      <p:cBhvr>
                                        <p:cTn id="49" dur="1000" fill="hold"/>
                                        <p:tgtEl>
                                          <p:spTgt spid="79"/>
                                        </p:tgtEl>
                                        <p:attrNameLst>
                                          <p:attrName>ppt_x</p:attrName>
                                        </p:attrNameLst>
                                      </p:cBhvr>
                                      <p:tavLst>
                                        <p:tav tm="0">
                                          <p:val>
                                            <p:strVal val="#ppt_x"/>
                                          </p:val>
                                        </p:tav>
                                        <p:tav tm="100000">
                                          <p:val>
                                            <p:strVal val="#ppt_x"/>
                                          </p:val>
                                        </p:tav>
                                      </p:tavLst>
                                    </p:anim>
                                    <p:anim calcmode="lin" valueType="num">
                                      <p:cBhvr>
                                        <p:cTn id="50" dur="1000" fill="hold"/>
                                        <p:tgtEl>
                                          <p:spTgt spid="79"/>
                                        </p:tgtEl>
                                        <p:attrNameLst>
                                          <p:attrName>ppt_y</p:attrName>
                                        </p:attrNameLst>
                                      </p:cBhvr>
                                      <p:tavLst>
                                        <p:tav tm="0">
                                          <p:val>
                                            <p:strVal val="#ppt_y-.1"/>
                                          </p:val>
                                        </p:tav>
                                        <p:tav tm="100000">
                                          <p:val>
                                            <p:strVal val="#ppt_y"/>
                                          </p:val>
                                        </p:tav>
                                      </p:tavLst>
                                    </p:anim>
                                  </p:childTnLst>
                                </p:cTn>
                              </p:par>
                            </p:childTnLst>
                          </p:cTn>
                        </p:par>
                        <p:par>
                          <p:cTn id="51" fill="hold">
                            <p:stCondLst>
                              <p:cond delay="4500"/>
                            </p:stCondLst>
                            <p:childTnLst>
                              <p:par>
                                <p:cTn id="52" presetID="20" presetClass="entr" presetSubtype="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edge">
                                      <p:cBhvr>
                                        <p:cTn id="54"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69"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23093" y="-27385"/>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167109"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工作概述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制作目的</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sp>
        <p:nvSpPr>
          <p:cNvPr id="20" name="Flowchart: Off-page Connector 63"/>
          <p:cNvSpPr/>
          <p:nvPr/>
        </p:nvSpPr>
        <p:spPr>
          <a:xfrm>
            <a:off x="841003" y="1795908"/>
            <a:ext cx="381508" cy="499852"/>
          </a:xfrm>
          <a:prstGeom prst="flowChartOffpageConnector">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1" name="文本框 15"/>
          <p:cNvSpPr txBox="1"/>
          <p:nvPr/>
        </p:nvSpPr>
        <p:spPr>
          <a:xfrm>
            <a:off x="1411423" y="1769462"/>
            <a:ext cx="2354634" cy="625171"/>
          </a:xfrm>
          <a:prstGeom prst="rect">
            <a:avLst/>
          </a:prstGeom>
          <a:noFill/>
        </p:spPr>
        <p:txBody>
          <a:bodyPr wrap="square" rtlCol="0">
            <a:spAutoFit/>
          </a:bodyPr>
          <a:lstStyle/>
          <a:p>
            <a:pPr>
              <a:lnSpc>
                <a:spcPct val="130000"/>
              </a:lnSpc>
            </a:pPr>
            <a:r>
              <a:rPr lang="zh-CN" altLang="en-US" sz="1400" dirty="0">
                <a:solidFill>
                  <a:schemeClr val="tx2">
                    <a:lumMod val="50000"/>
                  </a:schemeClr>
                </a:solidFill>
                <a:latin typeface="微软雅黑" panose="020B0503020204020204" pitchFamily="34" charset="-122"/>
                <a:ea typeface="微软雅黑" panose="020B0503020204020204" pitchFamily="34" charset="-122"/>
              </a:rPr>
              <a:t>制作的网页帮使用者了解计算机的发展历史。</a:t>
            </a:r>
            <a:endParaRPr lang="zh-CN" altLang="en-US" sz="14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2" name="Flowchart: Off-page Connector 63"/>
          <p:cNvSpPr/>
          <p:nvPr/>
        </p:nvSpPr>
        <p:spPr>
          <a:xfrm>
            <a:off x="841003" y="3098947"/>
            <a:ext cx="381508" cy="499852"/>
          </a:xfrm>
          <a:prstGeom prst="flowChartOffpageConnector">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3" name="文本框 18"/>
          <p:cNvSpPr txBox="1"/>
          <p:nvPr/>
        </p:nvSpPr>
        <p:spPr>
          <a:xfrm>
            <a:off x="1411423" y="3072501"/>
            <a:ext cx="2354634" cy="625171"/>
          </a:xfrm>
          <a:prstGeom prst="rect">
            <a:avLst/>
          </a:prstGeom>
          <a:noFill/>
        </p:spPr>
        <p:txBody>
          <a:bodyPr wrap="square" rtlCol="0">
            <a:spAutoFit/>
          </a:bodyPr>
          <a:lstStyle/>
          <a:p>
            <a:pPr>
              <a:lnSpc>
                <a:spcPct val="130000"/>
              </a:lnSpc>
            </a:pPr>
            <a:r>
              <a:rPr lang="zh-CN" altLang="en-US" sz="1400" dirty="0">
                <a:solidFill>
                  <a:schemeClr val="tx2">
                    <a:lumMod val="50000"/>
                  </a:schemeClr>
                </a:solidFill>
                <a:latin typeface="微软雅黑" panose="020B0503020204020204" pitchFamily="34" charset="-122"/>
                <a:ea typeface="微软雅黑" panose="020B0503020204020204" pitchFamily="34" charset="-122"/>
              </a:rPr>
              <a:t>网页能帮助使用者大致了解计算机的发展趋势</a:t>
            </a:r>
            <a:endParaRPr lang="zh-CN" altLang="en-US" sz="14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4" name="Flowchart: Off-page Connector 63"/>
          <p:cNvSpPr/>
          <p:nvPr/>
        </p:nvSpPr>
        <p:spPr>
          <a:xfrm>
            <a:off x="841003" y="4467099"/>
            <a:ext cx="381508" cy="499852"/>
          </a:xfrm>
          <a:prstGeom prst="flowChartOffpageConnector">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5" name="文本框 20"/>
          <p:cNvSpPr txBox="1"/>
          <p:nvPr/>
        </p:nvSpPr>
        <p:spPr>
          <a:xfrm>
            <a:off x="1411423" y="4440653"/>
            <a:ext cx="2354634" cy="905248"/>
          </a:xfrm>
          <a:prstGeom prst="rect">
            <a:avLst/>
          </a:prstGeom>
          <a:noFill/>
        </p:spPr>
        <p:txBody>
          <a:bodyPr wrap="square" rtlCol="0">
            <a:spAutoFit/>
          </a:bodyPr>
          <a:lstStyle/>
          <a:p>
            <a:pPr>
              <a:lnSpc>
                <a:spcPct val="130000"/>
              </a:lnSpc>
            </a:pPr>
            <a:r>
              <a:rPr lang="zh-CN" altLang="en-US" sz="1400" dirty="0">
                <a:solidFill>
                  <a:schemeClr val="tx2">
                    <a:lumMod val="50000"/>
                  </a:schemeClr>
                </a:solidFill>
                <a:latin typeface="微软雅黑" panose="020B0503020204020204" pitchFamily="34" charset="-122"/>
                <a:ea typeface="微软雅黑" panose="020B0503020204020204" pitchFamily="34" charset="-122"/>
              </a:rPr>
              <a:t>网页上分享学习的网站和关于计算机的网站，方便使用者更广泛的需求。</a:t>
            </a:r>
            <a:endParaRPr lang="zh-CN" altLang="en-US" sz="14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6" name="Freeform 30"/>
          <p:cNvSpPr/>
          <p:nvPr/>
        </p:nvSpPr>
        <p:spPr bwMode="auto">
          <a:xfrm>
            <a:off x="2264185" y="3494990"/>
            <a:ext cx="9668" cy="12084"/>
          </a:xfrm>
          <a:custGeom>
            <a:avLst/>
            <a:gdLst/>
            <a:ahLst/>
            <a:cxnLst>
              <a:cxn ang="0">
                <a:pos x="3" y="0"/>
              </a:cxn>
              <a:cxn ang="0">
                <a:pos x="0" y="6"/>
              </a:cxn>
              <a:cxn ang="0">
                <a:pos x="4" y="6"/>
              </a:cxn>
              <a:cxn ang="0">
                <a:pos x="5" y="0"/>
              </a:cxn>
              <a:cxn ang="0">
                <a:pos x="3" y="0"/>
              </a:cxn>
            </a:cxnLst>
            <a:rect l="0" t="0" r="r" b="b"/>
            <a:pathLst>
              <a:path w="5" h="6">
                <a:moveTo>
                  <a:pt x="3" y="0"/>
                </a:moveTo>
                <a:cubicBezTo>
                  <a:pt x="0" y="2"/>
                  <a:pt x="0" y="3"/>
                  <a:pt x="0" y="6"/>
                </a:cubicBezTo>
                <a:cubicBezTo>
                  <a:pt x="2" y="6"/>
                  <a:pt x="4" y="6"/>
                  <a:pt x="4" y="6"/>
                </a:cubicBezTo>
                <a:cubicBezTo>
                  <a:pt x="4" y="3"/>
                  <a:pt x="5" y="2"/>
                  <a:pt x="5" y="0"/>
                </a:cubicBezTo>
                <a:cubicBezTo>
                  <a:pt x="4" y="0"/>
                  <a:pt x="3" y="0"/>
                  <a:pt x="3" y="0"/>
                </a:cubicBezTo>
                <a:close/>
              </a:path>
            </a:pathLst>
          </a:custGeom>
          <a:solidFill>
            <a:srgbClr val="84CBC5"/>
          </a:solidFill>
          <a:ln w="9525">
            <a:noFill/>
            <a:round/>
          </a:ln>
        </p:spPr>
        <p:txBody>
          <a:bodyPr vert="horz" wrap="square" lIns="91440" tIns="45720" rIns="91440" bIns="45720" numCol="1" anchor="t" anchorCtr="0" compatLnSpc="1"/>
          <a:lstStyle/>
          <a:p>
            <a:endParaRPr lang="en-US" dirty="0"/>
          </a:p>
        </p:txBody>
      </p:sp>
      <p:sp>
        <p:nvSpPr>
          <p:cNvPr id="27" name="Freeform 163"/>
          <p:cNvSpPr/>
          <p:nvPr/>
        </p:nvSpPr>
        <p:spPr bwMode="auto">
          <a:xfrm>
            <a:off x="2636379" y="2412245"/>
            <a:ext cx="43502" cy="38670"/>
          </a:xfrm>
          <a:custGeom>
            <a:avLst/>
            <a:gdLst/>
            <a:ahLst/>
            <a:cxnLst>
              <a:cxn ang="0">
                <a:pos x="7" y="0"/>
              </a:cxn>
              <a:cxn ang="0">
                <a:pos x="22" y="19"/>
              </a:cxn>
              <a:cxn ang="0">
                <a:pos x="8" y="0"/>
              </a:cxn>
              <a:cxn ang="0">
                <a:pos x="8" y="1"/>
              </a:cxn>
              <a:cxn ang="0">
                <a:pos x="7" y="0"/>
              </a:cxn>
            </a:cxnLst>
            <a:rect l="0" t="0" r="r" b="b"/>
            <a:pathLst>
              <a:path w="22" h="19">
                <a:moveTo>
                  <a:pt x="7" y="0"/>
                </a:moveTo>
                <a:cubicBezTo>
                  <a:pt x="13" y="7"/>
                  <a:pt x="19" y="9"/>
                  <a:pt x="22" y="19"/>
                </a:cubicBezTo>
                <a:cubicBezTo>
                  <a:pt x="13" y="17"/>
                  <a:pt x="0" y="3"/>
                  <a:pt x="8" y="0"/>
                </a:cubicBezTo>
                <a:cubicBezTo>
                  <a:pt x="8" y="1"/>
                  <a:pt x="8" y="1"/>
                  <a:pt x="8" y="1"/>
                </a:cubicBezTo>
                <a:lnTo>
                  <a:pt x="7" y="0"/>
                </a:lnTo>
                <a:close/>
              </a:path>
            </a:pathLst>
          </a:custGeom>
          <a:solidFill>
            <a:srgbClr val="84CBC5"/>
          </a:solidFill>
          <a:ln w="9525">
            <a:noFill/>
            <a:round/>
          </a:ln>
        </p:spPr>
        <p:txBody>
          <a:bodyPr vert="horz" wrap="square" lIns="91440" tIns="45720" rIns="91440" bIns="45720" numCol="1" anchor="t" anchorCtr="0" compatLnSpc="1"/>
          <a:lstStyle/>
          <a:p>
            <a:endParaRPr 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6246" y="65990"/>
            <a:ext cx="7453689" cy="68580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anim calcmode="lin" valueType="num">
                                      <p:cBhvr>
                                        <p:cTn id="15" dur="500" fill="hold"/>
                                        <p:tgtEl>
                                          <p:spTgt spid="18"/>
                                        </p:tgtEl>
                                        <p:attrNameLst>
                                          <p:attrName>ppt_x</p:attrName>
                                        </p:attrNameLst>
                                      </p:cBhvr>
                                      <p:tavLst>
                                        <p:tav tm="0">
                                          <p:val>
                                            <p:strVal val="#ppt_x"/>
                                          </p:val>
                                        </p:tav>
                                        <p:tav tm="100000">
                                          <p:val>
                                            <p:strVal val="#ppt_x"/>
                                          </p:val>
                                        </p:tav>
                                      </p:tavLst>
                                    </p:anim>
                                    <p:anim calcmode="lin" valueType="num">
                                      <p:cBhvr>
                                        <p:cTn id="16" dur="5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strVal val="#ppt_x"/>
                                          </p:val>
                                        </p:tav>
                                        <p:tav tm="100000">
                                          <p:val>
                                            <p:strVal val="#ppt_x"/>
                                          </p:val>
                                        </p:tav>
                                      </p:tavLst>
                                    </p:anim>
                                    <p:anim calcmode="lin" valueType="num">
                                      <p:cBhvr>
                                        <p:cTn id="26" dur="5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4"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1000"/>
                                        <p:tgtEl>
                                          <p:spTgt spid="21"/>
                                        </p:tgtEl>
                                      </p:cBhvr>
                                    </p:animEffect>
                                  </p:childTnLst>
                                </p:cTn>
                              </p:par>
                            </p:childTnLst>
                          </p:cTn>
                        </p:par>
                        <p:par>
                          <p:cTn id="40" fill="hold">
                            <p:stCondLst>
                              <p:cond delay="3000"/>
                            </p:stCondLst>
                            <p:childTnLst>
                              <p:par>
                                <p:cTn id="41" presetID="2" presetClass="entr" presetSubtype="4" accel="50000" decel="5000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14" presetClass="entr" presetSubtype="1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1000"/>
                                        <p:tgtEl>
                                          <p:spTgt spid="23"/>
                                        </p:tgtEl>
                                      </p:cBhvr>
                                    </p:animEffect>
                                  </p:childTnLst>
                                </p:cTn>
                              </p:par>
                            </p:childTnLst>
                          </p:cTn>
                        </p:par>
                        <p:par>
                          <p:cTn id="48" fill="hold">
                            <p:stCondLst>
                              <p:cond delay="35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14" presetClass="entr" presetSubtype="1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randombar(horizontal)">
                                      <p:cBhvr>
                                        <p:cTn id="5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0" grpId="0" animBg="1"/>
      <p:bldP spid="21" grpId="0"/>
      <p:bldP spid="22" grpId="0" animBg="1"/>
      <p:bldP spid="23" grpId="0"/>
      <p:bldP spid="24"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14" y="0"/>
            <a:ext cx="12240681" cy="6885383"/>
          </a:xfrm>
          <a:prstGeom prst="rect">
            <a:avLst/>
          </a:prstGeom>
          <a:solidFill>
            <a:schemeClr val="bg1">
              <a:alpha val="60000"/>
            </a:schemeClr>
          </a:solidFill>
          <a:ln>
            <a:noFill/>
          </a:ln>
        </p:spPr>
      </p:pic>
      <p:sp>
        <p:nvSpPr>
          <p:cNvPr id="32" name="矩形 31"/>
          <p:cNvSpPr/>
          <p:nvPr/>
        </p:nvSpPr>
        <p:spPr>
          <a:xfrm>
            <a:off x="-14610" y="-13693"/>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a:off x="-23093" y="-27385"/>
            <a:ext cx="12241360" cy="3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0000"/>
              </a:lnSpc>
              <a:spcBef>
                <a:spcPct val="20000"/>
              </a:spcBef>
              <a:buFont typeface="Arial" panose="020B0604020202020204" pitchFamily="34" charset="0"/>
              <a:buNone/>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5C6D7D"/>
                </a:solidFill>
                <a:latin typeface="微软雅黑" panose="020B0503020204020204" pitchFamily="34" charset="-122"/>
                <a:ea typeface="微软雅黑" panose="020B0503020204020204" pitchFamily="34" charset="-122"/>
              </a:rPr>
              <a:t>工作概述</a:t>
            </a:r>
            <a:endParaRPr lang="en-US" altLang="zh-CN" sz="2400" b="1" dirty="0">
              <a:solidFill>
                <a:srgbClr val="5C6D7D"/>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985019" y="944724"/>
            <a:ext cx="2304256" cy="468052"/>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b="1" dirty="0">
                <a:solidFill>
                  <a:srgbClr val="5C6D7D"/>
                </a:solidFill>
                <a:latin typeface="微软雅黑" panose="020B0503020204020204" pitchFamily="34" charset="-122"/>
                <a:ea typeface="微软雅黑" panose="020B0503020204020204" pitchFamily="34" charset="-122"/>
              </a:rPr>
              <a:t>使用的工具和和技术</a:t>
            </a:r>
            <a:endParaRPr lang="en-US" altLang="zh-CN" sz="2000" b="1" dirty="0">
              <a:solidFill>
                <a:srgbClr val="5C6D7D"/>
              </a:solidFill>
              <a:latin typeface="微软雅黑" panose="020B0503020204020204" pitchFamily="34" charset="-122"/>
              <a:ea typeface="微软雅黑" panose="020B0503020204020204" pitchFamily="34" charset="-122"/>
            </a:endParaRPr>
          </a:p>
        </p:txBody>
      </p:sp>
      <p:sp>
        <p:nvSpPr>
          <p:cNvPr id="23" name="矩形 47"/>
          <p:cNvSpPr>
            <a:spLocks noChangeArrowheads="1"/>
          </p:cNvSpPr>
          <p:nvPr/>
        </p:nvSpPr>
        <p:spPr bwMode="auto">
          <a:xfrm>
            <a:off x="1500283" y="5328484"/>
            <a:ext cx="2245895" cy="407283"/>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square" lIns="91431" tIns="45716" rIns="91431" bIns="45716">
            <a:spAutoFit/>
          </a:bodyPr>
          <a:lstStyle/>
          <a:p>
            <a:pPr>
              <a:lnSpc>
                <a:spcPct val="110000"/>
              </a:lnSpc>
              <a:spcBef>
                <a:spcPct val="20000"/>
              </a:spcBef>
              <a:buFont typeface="Arial" panose="020B0604020202020204" pitchFamily="34" charset="0"/>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lt"/>
              </a:rPr>
              <a:t>sublime text3.</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47"/>
          <p:cNvSpPr>
            <a:spLocks noChangeArrowheads="1"/>
          </p:cNvSpPr>
          <p:nvPr/>
        </p:nvSpPr>
        <p:spPr bwMode="auto">
          <a:xfrm>
            <a:off x="5233491" y="5328484"/>
            <a:ext cx="2245895" cy="407283"/>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square" lIns="91431" tIns="45716" rIns="91431" bIns="45716">
            <a:spAutoFit/>
          </a:bodyPr>
          <a:lstStyle/>
          <a:p>
            <a:pPr>
              <a:lnSpc>
                <a:spcPct val="110000"/>
              </a:lnSpc>
              <a:spcBef>
                <a:spcPct val="20000"/>
              </a:spcBef>
              <a:buFont typeface="Arial" panose="020B0604020202020204" pitchFamily="34" charset="0"/>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html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css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47"/>
          <p:cNvSpPr>
            <a:spLocks noChangeArrowheads="1"/>
          </p:cNvSpPr>
          <p:nvPr/>
        </p:nvSpPr>
        <p:spPr bwMode="auto">
          <a:xfrm>
            <a:off x="9049915" y="5301208"/>
            <a:ext cx="2899269" cy="745837"/>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square" lIns="91431" tIns="45716" rIns="91431" bIns="45716">
            <a:spAutoFit/>
          </a:bodyPr>
          <a:lstStyle/>
          <a:p>
            <a:pPr>
              <a:lnSpc>
                <a:spcPct val="110000"/>
              </a:lnSpc>
              <a:spcBef>
                <a:spcPct val="20000"/>
              </a:spcBef>
              <a:buFont typeface="Arial" panose="020B0604020202020204" pitchFamily="34" charset="0"/>
              <a:buNone/>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超链接、相对路径和预编译格式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p:cNvGrpSpPr/>
          <p:nvPr/>
        </p:nvGrpSpPr>
        <p:grpSpPr>
          <a:xfrm>
            <a:off x="9066004" y="1323019"/>
            <a:ext cx="2899270" cy="3674986"/>
            <a:chOff x="9066004" y="1323019"/>
            <a:chExt cx="2899270" cy="3674986"/>
          </a:xfrm>
        </p:grpSpPr>
        <p:sp>
          <p:nvSpPr>
            <p:cNvPr id="29" name="矩形 28"/>
            <p:cNvSpPr/>
            <p:nvPr/>
          </p:nvSpPr>
          <p:spPr>
            <a:xfrm>
              <a:off x="9337947" y="4372363"/>
              <a:ext cx="2245895" cy="625642"/>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411578" y="4450553"/>
              <a:ext cx="2098633"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使用的技术</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004" y="1323019"/>
              <a:ext cx="2899270" cy="2899270"/>
            </a:xfrm>
            <a:prstGeom prst="rect">
              <a:avLst/>
            </a:prstGeom>
          </p:spPr>
        </p:pic>
      </p:grpSp>
      <p:grpSp>
        <p:nvGrpSpPr>
          <p:cNvPr id="2" name="组合 1"/>
          <p:cNvGrpSpPr/>
          <p:nvPr/>
        </p:nvGrpSpPr>
        <p:grpSpPr>
          <a:xfrm>
            <a:off x="611333" y="1536185"/>
            <a:ext cx="3692595" cy="3448583"/>
            <a:chOff x="598724" y="1536185"/>
            <a:chExt cx="3692595" cy="3448583"/>
          </a:xfrm>
        </p:grpSpPr>
        <p:sp>
          <p:nvSpPr>
            <p:cNvPr id="21" name="矩形 20"/>
            <p:cNvSpPr/>
            <p:nvPr/>
          </p:nvSpPr>
          <p:spPr>
            <a:xfrm>
              <a:off x="1400978" y="4359126"/>
              <a:ext cx="2245895" cy="625642"/>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474609" y="4437316"/>
              <a:ext cx="2098633"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编辑工具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724" y="1536185"/>
              <a:ext cx="3692595" cy="2629735"/>
            </a:xfrm>
            <a:prstGeom prst="rect">
              <a:avLst/>
            </a:prstGeom>
          </p:spPr>
        </p:pic>
      </p:grpSp>
      <p:grpSp>
        <p:nvGrpSpPr>
          <p:cNvPr id="5" name="组合 4"/>
          <p:cNvGrpSpPr/>
          <p:nvPr/>
        </p:nvGrpSpPr>
        <p:grpSpPr>
          <a:xfrm>
            <a:off x="4837230" y="1343283"/>
            <a:ext cx="2899270" cy="3641485"/>
            <a:chOff x="4837230" y="1343283"/>
            <a:chExt cx="2899270" cy="3641485"/>
          </a:xfrm>
        </p:grpSpPr>
        <p:sp>
          <p:nvSpPr>
            <p:cNvPr id="25" name="矩形 24"/>
            <p:cNvSpPr/>
            <p:nvPr/>
          </p:nvSpPr>
          <p:spPr>
            <a:xfrm>
              <a:off x="5233491" y="4359126"/>
              <a:ext cx="2245895" cy="62564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307122" y="4437316"/>
              <a:ext cx="2098633"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使用的语言</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230" y="1343283"/>
              <a:ext cx="2899270" cy="2899270"/>
            </a:xfrm>
            <a:prstGeom prst="rect">
              <a:avLst/>
            </a:prstGeom>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anim calcmode="lin" valueType="num">
                                      <p:cBhvr>
                                        <p:cTn id="10" dur="500" fill="hold"/>
                                        <p:tgtEl>
                                          <p:spTgt spid="12"/>
                                        </p:tgtEl>
                                        <p:attrNameLst>
                                          <p:attrName>ppt_x</p:attrName>
                                        </p:attrNameLst>
                                      </p:cBhvr>
                                      <p:tavLst>
                                        <p:tav tm="0">
                                          <p:val>
                                            <p:strVal val="#ppt_x"/>
                                          </p:val>
                                        </p:tav>
                                        <p:tav tm="100000">
                                          <p:val>
                                            <p:strVal val="#ppt_x"/>
                                          </p:val>
                                        </p:tav>
                                      </p:tavLst>
                                    </p:anim>
                                    <p:anim calcmode="lin" valueType="num">
                                      <p:cBhvr>
                                        <p:cTn id="11" dur="5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anim calcmode="lin" valueType="num">
                                      <p:cBhvr>
                                        <p:cTn id="15" dur="500" fill="hold"/>
                                        <p:tgtEl>
                                          <p:spTgt spid="18"/>
                                        </p:tgtEl>
                                        <p:attrNameLst>
                                          <p:attrName>ppt_x</p:attrName>
                                        </p:attrNameLst>
                                      </p:cBhvr>
                                      <p:tavLst>
                                        <p:tav tm="0">
                                          <p:val>
                                            <p:strVal val="#ppt_x"/>
                                          </p:val>
                                        </p:tav>
                                        <p:tav tm="100000">
                                          <p:val>
                                            <p:strVal val="#ppt_x"/>
                                          </p:val>
                                        </p:tav>
                                      </p:tavLst>
                                    </p:anim>
                                    <p:anim calcmode="lin" valueType="num">
                                      <p:cBhvr>
                                        <p:cTn id="16" dur="5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500"/>
                            </p:stCondLst>
                            <p:childTnLst>
                              <p:par>
                                <p:cTn id="23" presetID="42"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1500"/>
                                        <p:tgtEl>
                                          <p:spTgt spid="2"/>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4" presetClass="entr" presetSubtype="1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randombar(horizontal)">
                                      <p:cBhvr>
                                        <p:cTn id="39" dur="1500"/>
                                        <p:tgtEl>
                                          <p:spTgt spid="5"/>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ppt_x"/>
                                          </p:val>
                                        </p:tav>
                                        <p:tav tm="100000">
                                          <p:val>
                                            <p:strVal val="#ppt_x"/>
                                          </p:val>
                                        </p:tav>
                                      </p:tavLst>
                                    </p:anim>
                                    <p:anim calcmode="lin" valueType="num">
                                      <p:cBhvr additive="base">
                                        <p:cTn id="43" dur="500" fill="hold"/>
                                        <p:tgtEl>
                                          <p:spTgt spid="2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14" presetClass="entr" presetSubtype="1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randombar(horizontal)">
                                      <p:cBhvr>
                                        <p:cTn id="47" dur="1500"/>
                                        <p:tgtEl>
                                          <p:spTgt spid="7"/>
                                        </p:tgtEl>
                                      </p:cBhvr>
                                    </p:animEffect>
                                  </p:childTnLst>
                                </p:cTn>
                              </p:par>
                              <p:par>
                                <p:cTn id="48" presetID="2" presetClass="entr" presetSubtype="4"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fill="hold"/>
                                        <p:tgtEl>
                                          <p:spTgt spid="31"/>
                                        </p:tgtEl>
                                        <p:attrNameLst>
                                          <p:attrName>ppt_x</p:attrName>
                                        </p:attrNameLst>
                                      </p:cBhvr>
                                      <p:tavLst>
                                        <p:tav tm="0">
                                          <p:val>
                                            <p:strVal val="#ppt_x"/>
                                          </p:val>
                                        </p:tav>
                                        <p:tav tm="100000">
                                          <p:val>
                                            <p:strVal val="#ppt_x"/>
                                          </p:val>
                                        </p:tav>
                                      </p:tavLst>
                                    </p:anim>
                                    <p:anim calcmode="lin" valueType="num">
                                      <p:cBhvr additive="base">
                                        <p:cTn id="5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P spid="23" grpId="0" animBg="1"/>
      <p:bldP spid="27"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3" y="-13693"/>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037" y="-27385"/>
            <a:ext cx="12195174"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8" name="标题 4"/>
          <p:cNvSpPr txBox="1"/>
          <p:nvPr/>
        </p:nvSpPr>
        <p:spPr>
          <a:xfrm>
            <a:off x="4657427" y="2408312"/>
            <a:ext cx="2520280" cy="9486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PART 2</a:t>
            </a:r>
            <a:endParaRPr kumimoji="0" lang="en-US" altLang="zh-CN" sz="36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79" name="标题 4"/>
          <p:cNvSpPr txBox="1"/>
          <p:nvPr/>
        </p:nvSpPr>
        <p:spPr>
          <a:xfrm>
            <a:off x="4657427" y="1628800"/>
            <a:ext cx="5040560" cy="110670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5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网页的介绍</a:t>
            </a:r>
            <a:endParaRPr kumimoji="0" lang="en-US" altLang="zh-CN" sz="5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80" name="燕尾形 11"/>
          <p:cNvSpPr>
            <a:spLocks noChangeArrowheads="1"/>
          </p:cNvSpPr>
          <p:nvPr/>
        </p:nvSpPr>
        <p:spPr bwMode="auto">
          <a:xfrm>
            <a:off x="9121923" y="2060848"/>
            <a:ext cx="432048" cy="864542"/>
          </a:xfrm>
          <a:prstGeom prst="chevron">
            <a:avLst>
              <a:gd name="adj" fmla="val 71727"/>
            </a:avLst>
          </a:prstGeom>
          <a:solidFill>
            <a:srgbClr val="5C6D7D">
              <a:alpha val="78824"/>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81" name="燕尾形 11"/>
          <p:cNvSpPr>
            <a:spLocks noChangeArrowheads="1"/>
          </p:cNvSpPr>
          <p:nvPr/>
        </p:nvSpPr>
        <p:spPr bwMode="auto">
          <a:xfrm>
            <a:off x="9337947" y="2060848"/>
            <a:ext cx="432048" cy="864542"/>
          </a:xfrm>
          <a:prstGeom prst="chevron">
            <a:avLst>
              <a:gd name="adj" fmla="val 71727"/>
            </a:avLst>
          </a:prstGeom>
          <a:solidFill>
            <a:srgbClr val="5C6D7D">
              <a:alpha val="78824"/>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82" name="椭圆 81"/>
          <p:cNvSpPr/>
          <p:nvPr/>
        </p:nvSpPr>
        <p:spPr>
          <a:xfrm>
            <a:off x="5240835" y="4365104"/>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C6D7D"/>
              </a:solidFill>
              <a:effectLst/>
              <a:uLnTx/>
              <a:uFillTx/>
              <a:latin typeface="Calibri" panose="020F0502020204030204"/>
              <a:ea typeface="宋体" panose="02010600030101010101" pitchFamily="2" charset="-122"/>
              <a:cs typeface="+mn-cs"/>
            </a:endParaRPr>
          </a:p>
        </p:txBody>
      </p:sp>
      <p:sp>
        <p:nvSpPr>
          <p:cNvPr id="83" name="矩形 82"/>
          <p:cNvSpPr/>
          <p:nvPr/>
        </p:nvSpPr>
        <p:spPr>
          <a:xfrm flipH="1">
            <a:off x="5305499" y="4437112"/>
            <a:ext cx="72009" cy="86409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C6D7D"/>
              </a:solidFill>
              <a:effectLst/>
              <a:uLnTx/>
              <a:uFillTx/>
              <a:latin typeface="Calibri" panose="020F0502020204030204"/>
              <a:ea typeface="宋体" panose="02010600030101010101" pitchFamily="2" charset="-122"/>
              <a:cs typeface="+mn-cs"/>
            </a:endParaRPr>
          </a:p>
        </p:txBody>
      </p:sp>
      <p:sp>
        <p:nvSpPr>
          <p:cNvPr id="84" name="椭圆 83"/>
          <p:cNvSpPr/>
          <p:nvPr/>
        </p:nvSpPr>
        <p:spPr>
          <a:xfrm>
            <a:off x="5240619" y="5285606"/>
            <a:ext cx="187126" cy="187126"/>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C6D7D"/>
              </a:solidFill>
              <a:effectLst/>
              <a:uLnTx/>
              <a:uFillTx/>
              <a:latin typeface="Calibri" panose="020F0502020204030204"/>
              <a:ea typeface="宋体" panose="02010600030101010101" pitchFamily="2" charset="-122"/>
              <a:cs typeface="+mn-cs"/>
            </a:endParaRPr>
          </a:p>
        </p:txBody>
      </p:sp>
      <p:sp>
        <p:nvSpPr>
          <p:cNvPr id="89" name="标题 4"/>
          <p:cNvSpPr txBox="1"/>
          <p:nvPr/>
        </p:nvSpPr>
        <p:spPr>
          <a:xfrm>
            <a:off x="5579083" y="4192164"/>
            <a:ext cx="2376264" cy="604988"/>
          </a:xfrm>
          <a:prstGeom prst="rect">
            <a:avLst/>
          </a:prstGeom>
          <a:noFill/>
          <a:ln w="12700">
            <a:noFill/>
          </a:ln>
        </p:spPr>
        <p:txBody>
          <a:bodyPr vert="horz" lIns="91440" tIns="45720" rIns="91440" bIns="45720" rtlCol="0" anchor="ctr">
            <a:noAutofit/>
          </a:bodyPr>
          <a:lstStyle>
            <a:defPPr>
              <a:defRPr lang="zh-CN"/>
            </a:defPPr>
            <a:lvl1pPr>
              <a:spcBef>
                <a:spcPct val="0"/>
              </a:spcBef>
              <a:buNone/>
              <a:defRPr sz="2400" b="1">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网页设计的分类</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90" name="标题 4"/>
          <p:cNvSpPr txBox="1"/>
          <p:nvPr/>
        </p:nvSpPr>
        <p:spPr>
          <a:xfrm>
            <a:off x="5579083" y="5056260"/>
            <a:ext cx="2736305" cy="604988"/>
          </a:xfrm>
          <a:prstGeom prst="rect">
            <a:avLst/>
          </a:prstGeom>
          <a:noFill/>
          <a:ln w="1270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网页设计的发展</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09" name="矩形 108"/>
          <p:cNvSpPr/>
          <p:nvPr/>
        </p:nvSpPr>
        <p:spPr>
          <a:xfrm>
            <a:off x="-23093"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0" name="矩形 109"/>
          <p:cNvSpPr/>
          <p:nvPr/>
        </p:nvSpPr>
        <p:spPr>
          <a:xfrm>
            <a:off x="-887189"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2569196" y="1671952"/>
            <a:ext cx="1685040" cy="1685040"/>
            <a:chOff x="2569196" y="1671952"/>
            <a:chExt cx="1685040" cy="1685040"/>
          </a:xfrm>
        </p:grpSpPr>
        <p:sp>
          <p:nvSpPr>
            <p:cNvPr id="94" name="椭圆 93"/>
            <p:cNvSpPr/>
            <p:nvPr/>
          </p:nvSpPr>
          <p:spPr>
            <a:xfrm>
              <a:off x="2569196" y="1671952"/>
              <a:ext cx="1685040" cy="1685040"/>
            </a:xfrm>
            <a:prstGeom prst="ellipse">
              <a:avLst/>
            </a:prstGeom>
            <a:noFill/>
            <a:ln>
              <a:solidFill>
                <a:srgbClr val="5C6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C4B41"/>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2892127" y="1900606"/>
              <a:ext cx="1039178" cy="1248106"/>
              <a:chOff x="5501727" y="1556792"/>
              <a:chExt cx="1019221" cy="1224136"/>
            </a:xfrm>
            <a:solidFill>
              <a:srgbClr val="FC4B41"/>
            </a:solidFill>
          </p:grpSpPr>
          <p:sp>
            <p:nvSpPr>
              <p:cNvPr id="27" name="矩形 26"/>
              <p:cNvSpPr/>
              <p:nvPr/>
            </p:nvSpPr>
            <p:spPr>
              <a:xfrm>
                <a:off x="5617267"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5501727" y="1876363"/>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矩形 28"/>
              <p:cNvSpPr/>
              <p:nvPr/>
            </p:nvSpPr>
            <p:spPr>
              <a:xfrm>
                <a:off x="5933775"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椭圆 29"/>
              <p:cNvSpPr/>
              <p:nvPr/>
            </p:nvSpPr>
            <p:spPr>
              <a:xfrm>
                <a:off x="5818235" y="2141536"/>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矩形 30"/>
              <p:cNvSpPr/>
              <p:nvPr/>
            </p:nvSpPr>
            <p:spPr>
              <a:xfrm>
                <a:off x="6285135" y="1556792"/>
                <a:ext cx="120280" cy="1224136"/>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椭圆 31"/>
              <p:cNvSpPr/>
              <p:nvPr/>
            </p:nvSpPr>
            <p:spPr>
              <a:xfrm>
                <a:off x="6169588" y="1700809"/>
                <a:ext cx="351360" cy="351360"/>
              </a:xfrm>
              <a:prstGeom prst="ellipse">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750" fill="hold"/>
                                        <p:tgtEl>
                                          <p:spTgt spid="110"/>
                                        </p:tgtEl>
                                        <p:attrNameLst>
                                          <p:attrName>ppt_x</p:attrName>
                                          <p:attrName>ppt_y</p:attrName>
                                        </p:attrNameLst>
                                      </p:cBhvr>
                                      <p:rCtr x="54279" y="0"/>
                                    </p:animMotion>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9"/>
                                        </p:tgtEl>
                                        <p:attrNameLst>
                                          <p:attrName>style.visibility</p:attrName>
                                        </p:attrNameLst>
                                      </p:cBhvr>
                                      <p:to>
                                        <p:strVal val="visible"/>
                                      </p:to>
                                    </p:set>
                                    <p:anim calcmode="lin" valueType="num">
                                      <p:cBhvr>
                                        <p:cTn id="14" dur="500" fill="hold"/>
                                        <p:tgtEl>
                                          <p:spTgt spid="7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9"/>
                                        </p:tgtEl>
                                        <p:attrNameLst>
                                          <p:attrName>ppt_y</p:attrName>
                                        </p:attrNameLst>
                                      </p:cBhvr>
                                      <p:tavLst>
                                        <p:tav tm="0">
                                          <p:val>
                                            <p:strVal val="#ppt_y"/>
                                          </p:val>
                                        </p:tav>
                                        <p:tav tm="100000">
                                          <p:val>
                                            <p:strVal val="#ppt_y"/>
                                          </p:val>
                                        </p:tav>
                                      </p:tavLst>
                                    </p:anim>
                                    <p:anim calcmode="lin" valueType="num">
                                      <p:cBhvr>
                                        <p:cTn id="16" dur="500" fill="hold"/>
                                        <p:tgtEl>
                                          <p:spTgt spid="7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9"/>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78"/>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1000"/>
                                        <p:tgtEl>
                                          <p:spTgt spid="80"/>
                                        </p:tgtEl>
                                      </p:cBhvr>
                                    </p:animEffect>
                                    <p:anim calcmode="lin" valueType="num">
                                      <p:cBhvr>
                                        <p:cTn id="29" dur="1000" fill="hold"/>
                                        <p:tgtEl>
                                          <p:spTgt spid="80"/>
                                        </p:tgtEl>
                                        <p:attrNameLst>
                                          <p:attrName>ppt_x</p:attrName>
                                        </p:attrNameLst>
                                      </p:cBhvr>
                                      <p:tavLst>
                                        <p:tav tm="0">
                                          <p:val>
                                            <p:strVal val="#ppt_x"/>
                                          </p:val>
                                        </p:tav>
                                        <p:tav tm="100000">
                                          <p:val>
                                            <p:strVal val="#ppt_x"/>
                                          </p:val>
                                        </p:tav>
                                      </p:tavLst>
                                    </p:anim>
                                    <p:anim calcmode="lin" valueType="num">
                                      <p:cBhvr>
                                        <p:cTn id="30" dur="1000" fill="hold"/>
                                        <p:tgtEl>
                                          <p:spTgt spid="8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par>
                          <p:cTn id="40" fill="hold">
                            <p:stCondLst>
                              <p:cond delay="5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89"/>
                                        </p:tgtEl>
                                        <p:attrNameLst>
                                          <p:attrName>style.visibility</p:attrName>
                                        </p:attrNameLst>
                                      </p:cBhvr>
                                      <p:to>
                                        <p:strVal val="visible"/>
                                      </p:to>
                                    </p:set>
                                    <p:anim calcmode="lin" valueType="num">
                                      <p:cBhvr>
                                        <p:cTn id="43"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89"/>
                                        </p:tgtEl>
                                        <p:attrNameLst>
                                          <p:attrName>ppt_y</p:attrName>
                                        </p:attrNameLst>
                                      </p:cBhvr>
                                      <p:tavLst>
                                        <p:tav tm="0">
                                          <p:val>
                                            <p:strVal val="#ppt_y"/>
                                          </p:val>
                                        </p:tav>
                                        <p:tav tm="100000">
                                          <p:val>
                                            <p:strVal val="#ppt_y"/>
                                          </p:val>
                                        </p:tav>
                                      </p:tavLst>
                                    </p:anim>
                                    <p:anim calcmode="lin" valueType="num">
                                      <p:cBhvr>
                                        <p:cTn id="45"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89"/>
                                        </p:tgtEl>
                                      </p:cBhvr>
                                    </p:animEffect>
                                  </p:childTnLst>
                                </p:cTn>
                              </p:par>
                            </p:childTnLst>
                          </p:cTn>
                        </p:par>
                        <p:par>
                          <p:cTn id="48" fill="hold">
                            <p:stCondLst>
                              <p:cond delay="1299"/>
                            </p:stCondLst>
                            <p:childTnLst>
                              <p:par>
                                <p:cTn id="49" presetID="22" presetClass="entr" presetSubtype="4" fill="hold" grpId="0" nodeType="after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down)">
                                      <p:cBhvr>
                                        <p:cTn id="51" dur="500"/>
                                        <p:tgtEl>
                                          <p:spTgt spid="83"/>
                                        </p:tgtEl>
                                      </p:cBhvr>
                                    </p:animEffect>
                                  </p:childTnLst>
                                </p:cTn>
                              </p:par>
                            </p:childTnLst>
                          </p:cTn>
                        </p:par>
                        <p:par>
                          <p:cTn id="52" fill="hold">
                            <p:stCondLst>
                              <p:cond delay="1799"/>
                            </p:stCondLst>
                            <p:childTnLst>
                              <p:par>
                                <p:cTn id="53" presetID="10" presetClass="entr" presetSubtype="0"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childTnLst>
                          </p:cTn>
                        </p:par>
                        <p:par>
                          <p:cTn id="56" fill="hold">
                            <p:stCondLst>
                              <p:cond delay="2299"/>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90"/>
                                        </p:tgtEl>
                                        <p:attrNameLst>
                                          <p:attrName>style.visibility</p:attrName>
                                        </p:attrNameLst>
                                      </p:cBhvr>
                                      <p:to>
                                        <p:strVal val="visible"/>
                                      </p:to>
                                    </p:set>
                                    <p:anim calcmode="lin" valueType="num">
                                      <p:cBhvr>
                                        <p:cTn id="59"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90"/>
                                        </p:tgtEl>
                                        <p:attrNameLst>
                                          <p:attrName>ppt_y</p:attrName>
                                        </p:attrNameLst>
                                      </p:cBhvr>
                                      <p:tavLst>
                                        <p:tav tm="0">
                                          <p:val>
                                            <p:strVal val="#ppt_y"/>
                                          </p:val>
                                        </p:tav>
                                        <p:tav tm="100000">
                                          <p:val>
                                            <p:strVal val="#ppt_y"/>
                                          </p:val>
                                        </p:tav>
                                      </p:tavLst>
                                    </p:anim>
                                    <p:anim calcmode="lin" valueType="num">
                                      <p:cBhvr>
                                        <p:cTn id="61"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animBg="1"/>
      <p:bldP spid="81" grpId="0" animBg="1"/>
      <p:bldP spid="82" grpId="0" animBg="1"/>
      <p:bldP spid="83" grpId="0" animBg="1"/>
      <p:bldP spid="84" grpId="0" animBg="1"/>
      <p:bldP spid="89" grpId="0"/>
      <p:bldP spid="90" grpId="0"/>
      <p:bldP spid="1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54" y="-27385"/>
            <a:ext cx="12240681" cy="6885383"/>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1364" y="-99392"/>
            <a:ext cx="12241360" cy="6885385"/>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79646"/>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25959" y="0"/>
            <a:ext cx="12241360" cy="688538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093" y="980728"/>
            <a:ext cx="216024" cy="4896544"/>
          </a:xfrm>
          <a:prstGeom prst="rect">
            <a:avLst/>
          </a:prstGeom>
          <a:solidFill>
            <a:srgbClr val="5C6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887189" y="980728"/>
            <a:ext cx="216024" cy="4896544"/>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47551" y="404664"/>
            <a:ext cx="480963" cy="288032"/>
          </a:xfrm>
          <a:prstGeom prst="rect">
            <a:avLst/>
          </a:prstGeom>
          <a:solidFill>
            <a:srgbClr val="FC4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 name="组合 12"/>
          <p:cNvGrpSpPr/>
          <p:nvPr/>
        </p:nvGrpSpPr>
        <p:grpSpPr>
          <a:xfrm>
            <a:off x="624979" y="908720"/>
            <a:ext cx="288032" cy="288032"/>
            <a:chOff x="624979" y="908720"/>
            <a:chExt cx="288032" cy="288032"/>
          </a:xfrm>
        </p:grpSpPr>
        <p:cxnSp>
          <p:nvCxnSpPr>
            <p:cNvPr id="15" name="直接连接符 14"/>
            <p:cNvCxnSpPr/>
            <p:nvPr/>
          </p:nvCxnSpPr>
          <p:spPr>
            <a:xfrm>
              <a:off x="624979" y="1196752"/>
              <a:ext cx="288032" cy="0"/>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11622" y="908720"/>
              <a:ext cx="0" cy="288032"/>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96987" y="980728"/>
              <a:ext cx="216024" cy="216024"/>
            </a:xfrm>
            <a:prstGeom prst="line">
              <a:avLst/>
            </a:prstGeom>
            <a:ln>
              <a:solidFill>
                <a:srgbClr val="FC4B41"/>
              </a:solidFill>
            </a:ln>
          </p:spPr>
          <p:style>
            <a:lnRef idx="1">
              <a:schemeClr val="accent1"/>
            </a:lnRef>
            <a:fillRef idx="0">
              <a:schemeClr val="accent1"/>
            </a:fillRef>
            <a:effectRef idx="0">
              <a:schemeClr val="accent1"/>
            </a:effectRef>
            <a:fontRef idx="minor">
              <a:schemeClr val="tx1"/>
            </a:fontRef>
          </p:style>
        </p:cxnSp>
      </p:grpSp>
      <p:sp>
        <p:nvSpPr>
          <p:cNvPr id="18" name="标题 4"/>
          <p:cNvSpPr txBox="1"/>
          <p:nvPr/>
        </p:nvSpPr>
        <p:spPr>
          <a:xfrm>
            <a:off x="48915" y="296652"/>
            <a:ext cx="2880320"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网页的介绍</a:t>
            </a:r>
            <a:endParaRPr kumimoji="0" lang="en-US" altLang="zh-CN" sz="24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sp>
        <p:nvSpPr>
          <p:cNvPr id="19" name="标题 4"/>
          <p:cNvSpPr txBox="1"/>
          <p:nvPr/>
        </p:nvSpPr>
        <p:spPr>
          <a:xfrm>
            <a:off x="408955" y="872716"/>
            <a:ext cx="2304256" cy="468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rPr>
              <a:t>网页的分类</a:t>
            </a:r>
            <a:endParaRPr kumimoji="0" lang="en-US" altLang="zh-CN" sz="2000" b="1" i="0" u="none" strike="noStrike" kern="1200" cap="none" spc="0" normalizeH="0" baseline="0" noProof="0" dirty="0">
              <a:ln>
                <a:noFill/>
              </a:ln>
              <a:solidFill>
                <a:srgbClr val="5C6D7D"/>
              </a:solidFill>
              <a:effectLst/>
              <a:uLnTx/>
              <a:uFillTx/>
              <a:latin typeface="微软雅黑" panose="020B0503020204020204" pitchFamily="34" charset="-122"/>
              <a:ea typeface="微软雅黑" panose="020B0503020204020204" pitchFamily="34" charset="-122"/>
              <a:cs typeface="+mj-cs"/>
            </a:endParaRPr>
          </a:p>
        </p:txBody>
      </p:sp>
      <p:pic>
        <p:nvPicPr>
          <p:cNvPr id="53"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19726" y="1447153"/>
            <a:ext cx="5081063" cy="5232454"/>
          </a:xfrm>
          <a:prstGeom prst="rect">
            <a:avLst/>
          </a:prstGeom>
        </p:spPr>
      </p:pic>
      <p:sp>
        <p:nvSpPr>
          <p:cNvPr id="5" name="文本框 4"/>
          <p:cNvSpPr txBox="1"/>
          <p:nvPr/>
        </p:nvSpPr>
        <p:spPr>
          <a:xfrm>
            <a:off x="5220070" y="2925192"/>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文本框 3"/>
          <p:cNvSpPr txBox="1"/>
          <p:nvPr/>
        </p:nvSpPr>
        <p:spPr>
          <a:xfrm>
            <a:off x="5223753" y="292316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nvGrpSpPr>
          <p:cNvPr id="24" name="组合 23"/>
          <p:cNvGrpSpPr/>
          <p:nvPr/>
        </p:nvGrpSpPr>
        <p:grpSpPr>
          <a:xfrm>
            <a:off x="6457627" y="1591425"/>
            <a:ext cx="4094532" cy="919018"/>
            <a:chOff x="6457627" y="1591425"/>
            <a:chExt cx="4094532" cy="919018"/>
          </a:xfrm>
        </p:grpSpPr>
        <p:sp>
          <p:nvSpPr>
            <p:cNvPr id="111" name="文本框 56"/>
            <p:cNvSpPr txBox="1"/>
            <p:nvPr/>
          </p:nvSpPr>
          <p:spPr>
            <a:xfrm>
              <a:off x="7938491" y="1785682"/>
              <a:ext cx="2613668" cy="362984"/>
            </a:xfrm>
            <a:prstGeom prst="rect">
              <a:avLst/>
            </a:prstGeom>
            <a:solidFill>
              <a:schemeClr val="accent2"/>
            </a:solid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展示型网页设计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7627" y="1591425"/>
              <a:ext cx="1371996" cy="919018"/>
            </a:xfrm>
            <a:prstGeom prst="rect">
              <a:avLst/>
            </a:prstGeom>
          </p:spPr>
        </p:pic>
      </p:grpSp>
      <p:grpSp>
        <p:nvGrpSpPr>
          <p:cNvPr id="22" name="组合 21"/>
          <p:cNvGrpSpPr/>
          <p:nvPr/>
        </p:nvGrpSpPr>
        <p:grpSpPr>
          <a:xfrm>
            <a:off x="6529635" y="4674359"/>
            <a:ext cx="4055792" cy="829151"/>
            <a:chOff x="6457627" y="4674359"/>
            <a:chExt cx="4055792" cy="829151"/>
          </a:xfrm>
        </p:grpSpPr>
        <p:sp>
          <p:nvSpPr>
            <p:cNvPr id="113" name="文本框 58"/>
            <p:cNvSpPr txBox="1"/>
            <p:nvPr/>
          </p:nvSpPr>
          <p:spPr>
            <a:xfrm>
              <a:off x="7938490" y="5029323"/>
              <a:ext cx="2574929" cy="377283"/>
            </a:xfrm>
            <a:prstGeom prst="rect">
              <a:avLst/>
            </a:prstGeom>
            <a:solidFill>
              <a:schemeClr val="accent3">
                <a:lumMod val="60000"/>
                <a:lumOff val="40000"/>
              </a:schemeClr>
            </a:solidFill>
          </p:spPr>
          <p:txBody>
            <a:bodyPr wrap="square" rtlCol="0">
              <a:spAutoFit/>
            </a:bodyPr>
            <a:lstStyle>
              <a:defPPr>
                <a:defRPr lang="zh-CN"/>
              </a:defPPr>
              <a:lvl1pPr>
                <a:lnSpc>
                  <a:spcPct val="110000"/>
                </a:lnSpc>
                <a:buNone/>
                <a:defRPr>
                  <a:solidFill>
                    <a:schemeClr val="accent6"/>
                  </a:solidFill>
                </a:defRPr>
              </a:lvl1p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功能型网页设计</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sym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7627" y="4674359"/>
              <a:ext cx="1371996" cy="829151"/>
            </a:xfrm>
            <a:prstGeom prst="rect">
              <a:avLst/>
            </a:prstGeom>
          </p:spPr>
        </p:pic>
      </p:grpSp>
      <p:grpSp>
        <p:nvGrpSpPr>
          <p:cNvPr id="23" name="组合 22"/>
          <p:cNvGrpSpPr/>
          <p:nvPr/>
        </p:nvGrpSpPr>
        <p:grpSpPr>
          <a:xfrm>
            <a:off x="6673651" y="3102383"/>
            <a:ext cx="3816424" cy="1023630"/>
            <a:chOff x="6673651" y="3102383"/>
            <a:chExt cx="3816424" cy="1023630"/>
          </a:xfrm>
        </p:grpSpPr>
        <p:sp>
          <p:nvSpPr>
            <p:cNvPr id="112" name="文本框 57"/>
            <p:cNvSpPr txBox="1"/>
            <p:nvPr/>
          </p:nvSpPr>
          <p:spPr>
            <a:xfrm>
              <a:off x="7902712" y="3501008"/>
              <a:ext cx="2587363" cy="377283"/>
            </a:xfrm>
            <a:prstGeom prst="rect">
              <a:avLst/>
            </a:prstGeom>
            <a:solidFill>
              <a:schemeClr val="accent5"/>
            </a:solidFill>
          </p:spPr>
          <p:txBody>
            <a:bodyPr wrap="square" rtlCol="0">
              <a:spAutoFit/>
            </a:bodyPr>
            <a:lstStyle>
              <a:defPPr>
                <a:defRPr lang="zh-CN"/>
              </a:defPPr>
              <a:lvl1pPr>
                <a:lnSpc>
                  <a:spcPct val="110000"/>
                </a:lnSpc>
                <a:buNone/>
                <a:defRPr>
                  <a:solidFill>
                    <a:schemeClr val="accent6"/>
                  </a:solidFill>
                </a:defRPr>
              </a:lvl1p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信息型网页设计</a:t>
              </a:r>
              <a:endParaRPr kumimoji="0" lang="zh-C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3651" y="3102383"/>
              <a:ext cx="1023630" cy="1023630"/>
            </a:xfrm>
            <a:prstGeom prst="rect">
              <a:avLst/>
            </a:prstGeom>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666 3.48128E-6 L 1.05906 3.48128E-6 " pathEditMode="relative" rAng="0" ptsTypes="AA">
                                      <p:cBhvr>
                                        <p:cTn id="6" dur="1500" fill="hold"/>
                                        <p:tgtEl>
                                          <p:spTgt spid="14"/>
                                        </p:tgtEl>
                                        <p:attrNameLst>
                                          <p:attrName>ppt_x</p:attrName>
                                          <p:attrName>ppt_y</p:attrName>
                                        </p:attrNameLst>
                                      </p:cBhvr>
                                      <p:rCtr x="54279" y="0"/>
                                    </p:animMotion>
                                  </p:childTnLst>
                                </p:cTn>
                              </p:par>
                              <p:par>
                                <p:cTn id="7" presetID="42"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25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8" grpId="0"/>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4506</Words>
  <Application>WPS 演示</Application>
  <PresentationFormat>自定义</PresentationFormat>
  <Paragraphs>461</Paragraphs>
  <Slides>34</Slides>
  <Notes>34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Arial</vt:lpstr>
      <vt:lpstr>宋体</vt:lpstr>
      <vt:lpstr>Wingdings</vt:lpstr>
      <vt:lpstr>Calibri</vt:lpstr>
      <vt:lpstr>Impact MT Std</vt:lpstr>
      <vt:lpstr>微软雅黑</vt:lpstr>
      <vt:lpstr>Calibri</vt:lpstr>
      <vt:lpstr>Arial Unicode MS</vt:lpstr>
      <vt:lpstr>Californian FB</vt:lpstr>
      <vt:lpstr>黑体</vt:lpstr>
      <vt:lpstr>造字工房悦圆演示版常规体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cp:lastModifiedBy>
  <cp:revision>144</cp:revision>
  <dcterms:created xsi:type="dcterms:W3CDTF">2015-08-06T11:38:00Z</dcterms:created>
  <dcterms:modified xsi:type="dcterms:W3CDTF">2019-11-29T04:02:53Z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